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12192000" cy="6858000"/>
  <p:notesSz cx="6858000" cy="9144000"/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gs" Target="tags/tag2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image" Target="../media/image33.png"/><Relationship Id="rId7" Type="http://schemas.openxmlformats.org/officeDocument/2006/relationships/image" Target="../media/image32.pn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38.png"/><Relationship Id="rId12" Type="http://schemas.openxmlformats.org/officeDocument/2006/relationships/image" Target="../media/image37.png"/><Relationship Id="rId11" Type="http://schemas.openxmlformats.org/officeDocument/2006/relationships/image" Target="../media/image36.png"/><Relationship Id="rId10" Type="http://schemas.openxmlformats.org/officeDocument/2006/relationships/image" Target="../media/image35.png"/><Relationship Id="rId1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2.png"/><Relationship Id="rId1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4.png"/><Relationship Id="rId1" Type="http://schemas.openxmlformats.org/officeDocument/2006/relationships/tags" Target="../tags/tag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6.jpeg"/><Relationship Id="rId1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625" y="305435"/>
            <a:ext cx="11188700" cy="62471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1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108" name="picture 1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76034" y="424586"/>
            <a:ext cx="11715965" cy="6008827"/>
          </a:xfrm>
          <a:prstGeom prst="rect">
            <a:avLst/>
          </a:prstGeom>
        </p:spPr>
      </p:pic>
      <p:sp>
        <p:nvSpPr>
          <p:cNvPr id="110" name="textbox 110"/>
          <p:cNvSpPr/>
          <p:nvPr/>
        </p:nvSpPr>
        <p:spPr>
          <a:xfrm>
            <a:off x="4882485" y="2905018"/>
            <a:ext cx="2752725" cy="10490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4400" b="1" kern="0" spc="-1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</a:t>
            </a:r>
            <a:r>
              <a:rPr sz="4400" b="1" kern="0" spc="5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4400" b="1" kern="0" spc="-1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 价</a:t>
            </a:r>
            <a:r>
              <a:rPr sz="4400" b="1" kern="0" spc="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4400" b="1" kern="0" spc="-1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值</a:t>
            </a:r>
            <a:endParaRPr lang="en-US" altLang="en-US" sz="4400" dirty="0"/>
          </a:p>
          <a:p>
            <a:pPr algn="l" rtl="0" eaLnBrk="0">
              <a:lnSpc>
                <a:spcPct val="106000"/>
              </a:lnSpc>
            </a:pPr>
            <a:endParaRPr lang="en-US" altLang="en-US" sz="1200" dirty="0"/>
          </a:p>
          <a:p>
            <a:pPr algn="l" rtl="0" eaLnBrk="0">
              <a:lnSpc>
                <a:spcPct val="10000"/>
              </a:lnSpc>
            </a:pPr>
            <a:endParaRPr lang="en-US" altLang="en-US" sz="100" dirty="0"/>
          </a:p>
          <a:p>
            <a:pPr marL="20955" algn="l" rtl="0" eaLnBrk="0">
              <a:lnSpc>
                <a:spcPct val="85000"/>
              </a:lnSpc>
            </a:pPr>
            <a:r>
              <a:rPr sz="1700" kern="0" spc="190" dirty="0">
                <a:ln w="6537" cap="flat" cmpd="sng">
                  <a:solidFill>
                    <a:srgbClr val="C1A875">
                      <a:alpha val="100000"/>
                    </a:srgbClr>
                  </a:solidFill>
                  <a:prstDash val="solid"/>
                  <a:bevel/>
                </a:ln>
                <a:solidFill>
                  <a:srgbClr val="C1A875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PROJECT</a:t>
            </a:r>
            <a:r>
              <a:rPr sz="1700" kern="0" spc="190" dirty="0">
                <a:solidFill>
                  <a:srgbClr val="C1A875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700" kern="0" spc="190" dirty="0">
                <a:ln w="6537" cap="flat" cmpd="sng">
                  <a:solidFill>
                    <a:srgbClr val="C1A875">
                      <a:alpha val="100000"/>
                    </a:srgbClr>
                  </a:solidFill>
                  <a:prstDash val="solid"/>
                  <a:bevel/>
                </a:ln>
                <a:solidFill>
                  <a:srgbClr val="C1A875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VALUE</a:t>
            </a:r>
            <a:endParaRPr lang="en-US" altLang="en-US" sz="1700" dirty="0"/>
          </a:p>
        </p:txBody>
      </p:sp>
      <p:sp>
        <p:nvSpPr>
          <p:cNvPr id="112" name="textbox 112"/>
          <p:cNvSpPr/>
          <p:nvPr/>
        </p:nvSpPr>
        <p:spPr>
          <a:xfrm>
            <a:off x="1293476" y="2802259"/>
            <a:ext cx="1607819" cy="157416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3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9000"/>
              </a:lnSpc>
              <a:spcBef>
                <a:spcPts val="0"/>
              </a:spcBef>
            </a:pPr>
            <a:r>
              <a:rPr sz="12800" kern="0" spc="-180" dirty="0">
                <a:ln w="46510" cap="flat" cmpd="sng">
                  <a:solidFill>
                    <a:srgbClr val="FFFFFF">
                      <a:alpha val="100000"/>
                    </a:srgbClr>
                  </a:solidFill>
                  <a:prstDash val="solid"/>
                  <a:bevel/>
                </a:ln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02</a:t>
            </a:r>
            <a:endParaRPr lang="en-US" altLang="en-US" sz="1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" name="table 114"/>
          <p:cNvGraphicFramePr>
            <a:graphicFrameLocks noGrp="1"/>
          </p:cNvGraphicFramePr>
          <p:nvPr/>
        </p:nvGraphicFramePr>
        <p:xfrm>
          <a:off x="1072140" y="1959444"/>
          <a:ext cx="9858375" cy="3084830"/>
        </p:xfrm>
        <a:graphic>
          <a:graphicData uri="http://schemas.openxmlformats.org/drawingml/2006/table">
            <a:tbl>
              <a:tblPr/>
              <a:tblGrid>
                <a:gridCol w="9858375"/>
              </a:tblGrid>
              <a:tr h="10541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2000" b="1" kern="0" spc="100" dirty="0">
                          <a:solidFill>
                            <a:srgbClr val="C1A87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产业纵览</a:t>
                      </a:r>
                      <a:r>
                        <a:rPr sz="1700" kern="0" spc="100" dirty="0">
                          <a:solidFill>
                            <a:srgbClr val="262626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：</a:t>
                      </a:r>
                      <a:r>
                        <a:rPr sz="1700" kern="0" spc="-320" dirty="0">
                          <a:solidFill>
                            <a:srgbClr val="262626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700" b="1" kern="0" spc="100" dirty="0">
                          <a:solidFill>
                            <a:srgbClr val="3D4756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借鉴经验</a:t>
                      </a:r>
                      <a:r>
                        <a:rPr sz="1700" b="1" kern="0" spc="-270" dirty="0">
                          <a:solidFill>
                            <a:srgbClr val="3D4756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700" kern="0" spc="100" dirty="0">
                          <a:solidFill>
                            <a:srgbClr val="3D4756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。</a:t>
                      </a:r>
                      <a:r>
                        <a:rPr sz="1700" kern="0" spc="-340" dirty="0">
                          <a:solidFill>
                            <a:srgbClr val="3D4756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700" kern="0" spc="100" dirty="0">
                          <a:solidFill>
                            <a:srgbClr val="3D4756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产业罗盘</a:t>
                      </a:r>
                      <a:r>
                        <a:rPr sz="1700" kern="0" spc="-160" dirty="0">
                          <a:solidFill>
                            <a:srgbClr val="3D4756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700" kern="0" spc="100" dirty="0">
                          <a:solidFill>
                            <a:srgbClr val="3D4756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+科技树，</a:t>
                      </a:r>
                      <a:r>
                        <a:rPr sz="1700" kern="0" spc="-350" dirty="0">
                          <a:solidFill>
                            <a:srgbClr val="3D4756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700" kern="0" spc="100" dirty="0">
                          <a:solidFill>
                            <a:srgbClr val="3D4756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全方位探究八大新兴主流赛道。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50800" cap="flat" cmpd="sng" algn="ctr">
                      <a:solidFill>
                        <a:srgbClr val="C1A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48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635" algn="l" rtl="0" eaLnBrk="0">
                        <a:lnSpc>
                          <a:spcPct val="91000"/>
                        </a:lnSpc>
                      </a:pPr>
                      <a:r>
                        <a:rPr sz="2000" b="1" kern="0" spc="110" dirty="0">
                          <a:solidFill>
                            <a:srgbClr val="C1A87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资源链接</a:t>
                      </a:r>
                      <a:r>
                        <a:rPr sz="1700" kern="0" spc="110" dirty="0">
                          <a:solidFill>
                            <a:srgbClr val="262626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：</a:t>
                      </a:r>
                      <a:r>
                        <a:rPr sz="1700" kern="0" spc="-350" dirty="0">
                          <a:solidFill>
                            <a:srgbClr val="262626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700" b="1" kern="0" spc="110" dirty="0">
                          <a:solidFill>
                            <a:srgbClr val="3D4756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搭建桥梁</a:t>
                      </a:r>
                      <a:r>
                        <a:rPr sz="1700" b="1" kern="0" spc="-270" dirty="0">
                          <a:solidFill>
                            <a:srgbClr val="3D4756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700" kern="0" spc="110" dirty="0">
                          <a:solidFill>
                            <a:srgbClr val="3D4756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。</a:t>
                      </a:r>
                      <a:r>
                        <a:rPr sz="1700" kern="0" spc="-350" dirty="0">
                          <a:solidFill>
                            <a:srgbClr val="3D4756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700" kern="0" spc="110" dirty="0">
                          <a:solidFill>
                            <a:srgbClr val="3D4756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名师名企，</a:t>
                      </a:r>
                      <a:r>
                        <a:rPr sz="1700" kern="0" spc="-340" dirty="0">
                          <a:solidFill>
                            <a:srgbClr val="3D4756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700" kern="0" spc="110" dirty="0">
                          <a:solidFill>
                            <a:srgbClr val="3D4756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链接产业核心资</a:t>
                      </a:r>
                      <a:r>
                        <a:rPr sz="1700" kern="0" spc="100" dirty="0">
                          <a:solidFill>
                            <a:srgbClr val="3D4756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源圈，</a:t>
                      </a:r>
                      <a:r>
                        <a:rPr sz="1700" kern="0" spc="-340" dirty="0">
                          <a:solidFill>
                            <a:srgbClr val="3D4756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700" kern="0" spc="100" dirty="0">
                          <a:solidFill>
                            <a:srgbClr val="3D4756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聚集新势能，</a:t>
                      </a:r>
                      <a:r>
                        <a:rPr sz="1700" kern="0" spc="-360" dirty="0">
                          <a:solidFill>
                            <a:srgbClr val="3D4756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700" kern="0" spc="100" dirty="0">
                          <a:solidFill>
                            <a:srgbClr val="3D4756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整合新商机。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508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C1A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584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8255" algn="l" rtl="0" eaLnBrk="0">
                        <a:lnSpc>
                          <a:spcPct val="91000"/>
                        </a:lnSpc>
                      </a:pPr>
                      <a:r>
                        <a:rPr sz="2000" b="1" kern="0" spc="80" dirty="0">
                          <a:solidFill>
                            <a:srgbClr val="C1A87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创新升级</a:t>
                      </a:r>
                      <a:r>
                        <a:rPr sz="1700" kern="0" spc="80" dirty="0">
                          <a:solidFill>
                            <a:srgbClr val="262626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：</a:t>
                      </a:r>
                      <a:r>
                        <a:rPr sz="1700" kern="0" spc="-400" dirty="0">
                          <a:solidFill>
                            <a:srgbClr val="262626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700" b="1" kern="0" spc="80" dirty="0">
                          <a:solidFill>
                            <a:srgbClr val="3D4756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横向探索</a:t>
                      </a:r>
                      <a:r>
                        <a:rPr sz="1700" kern="0" spc="80" dirty="0">
                          <a:solidFill>
                            <a:srgbClr val="3D4756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。</a:t>
                      </a:r>
                      <a:r>
                        <a:rPr sz="1700" kern="0" spc="-380" dirty="0">
                          <a:solidFill>
                            <a:srgbClr val="3D4756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700" kern="0" spc="80" dirty="0">
                          <a:solidFill>
                            <a:srgbClr val="3D4756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学习新产业，</a:t>
                      </a:r>
                      <a:r>
                        <a:rPr sz="1700" kern="0" spc="-400" dirty="0">
                          <a:solidFill>
                            <a:srgbClr val="3D4756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700" kern="0" spc="80" dirty="0">
                          <a:solidFill>
                            <a:srgbClr val="3D4756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建立新兴产业思维，</a:t>
                      </a:r>
                      <a:r>
                        <a:rPr sz="1700" kern="0" spc="-390" dirty="0">
                          <a:solidFill>
                            <a:srgbClr val="3D4756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700" kern="0" spc="80" dirty="0">
                          <a:solidFill>
                            <a:srgbClr val="3D4756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助</a:t>
                      </a:r>
                      <a:r>
                        <a:rPr sz="1700" kern="0" spc="70" dirty="0">
                          <a:solidFill>
                            <a:srgbClr val="3D4756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力企业高质量发展与升级。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50800" cap="flat" cmpd="sng" algn="ctr">
                      <a:solidFill>
                        <a:srgbClr val="C1A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6" name="group 16"/>
          <p:cNvGrpSpPr/>
          <p:nvPr/>
        </p:nvGrpSpPr>
        <p:grpSpPr>
          <a:xfrm rot="21600000">
            <a:off x="0" y="6434328"/>
            <a:ext cx="12192000" cy="423671"/>
            <a:chOff x="0" y="0"/>
            <a:chExt cx="12192000" cy="423671"/>
          </a:xfrm>
        </p:grpSpPr>
        <p:sp>
          <p:nvSpPr>
            <p:cNvPr id="116" name="path"/>
            <p:cNvSpPr/>
            <p:nvPr/>
          </p:nvSpPr>
          <p:spPr>
            <a:xfrm>
              <a:off x="8895588" y="0"/>
              <a:ext cx="3296411" cy="423671"/>
            </a:xfrm>
            <a:custGeom>
              <a:avLst/>
              <a:gdLst/>
              <a:ahLst/>
              <a:cxnLst/>
              <a:rect l="0" t="0" r="0" b="0"/>
              <a:pathLst>
                <a:path w="5191" h="667">
                  <a:moveTo>
                    <a:pt x="0" y="0"/>
                  </a:moveTo>
                  <a:lnTo>
                    <a:pt x="5191" y="0"/>
                  </a:lnTo>
                  <a:lnTo>
                    <a:pt x="5191" y="667"/>
                  </a:lnTo>
                  <a:lnTo>
                    <a:pt x="0" y="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756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8" name="path"/>
            <p:cNvSpPr/>
            <p:nvPr/>
          </p:nvSpPr>
          <p:spPr>
            <a:xfrm>
              <a:off x="0" y="0"/>
              <a:ext cx="8895588" cy="423671"/>
            </a:xfrm>
            <a:custGeom>
              <a:avLst/>
              <a:gdLst/>
              <a:ahLst/>
              <a:cxnLst/>
              <a:rect l="0" t="0" r="0" b="0"/>
              <a:pathLst>
                <a:path w="14008" h="667">
                  <a:moveTo>
                    <a:pt x="0" y="0"/>
                  </a:moveTo>
                  <a:lnTo>
                    <a:pt x="14008" y="0"/>
                  </a:lnTo>
                  <a:lnTo>
                    <a:pt x="14008" y="667"/>
                  </a:lnTo>
                  <a:lnTo>
                    <a:pt x="0" y="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A875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path"/>
          <p:cNvSpPr/>
          <p:nvPr/>
        </p:nvSpPr>
        <p:spPr>
          <a:xfrm>
            <a:off x="457200" y="304800"/>
            <a:ext cx="3048000" cy="1524000"/>
          </a:xfrm>
          <a:custGeom>
            <a:avLst/>
            <a:gdLst/>
            <a:ahLst/>
            <a:cxnLst/>
            <a:rect l="0" t="0" r="0" b="0"/>
            <a:pathLst>
              <a:path w="4800" h="2400">
                <a:moveTo>
                  <a:pt x="136" y="2400"/>
                </a:moveTo>
                <a:lnTo>
                  <a:pt x="0" y="2400"/>
                </a:lnTo>
                <a:lnTo>
                  <a:pt x="0" y="0"/>
                </a:lnTo>
                <a:lnTo>
                  <a:pt x="4800" y="0"/>
                </a:lnTo>
                <a:lnTo>
                  <a:pt x="4800" y="137"/>
                </a:lnTo>
                <a:lnTo>
                  <a:pt x="136" y="137"/>
                </a:lnTo>
                <a:lnTo>
                  <a:pt x="136" y="2400"/>
                </a:lnTo>
              </a:path>
            </a:pathLst>
          </a:custGeom>
          <a:solidFill>
            <a:srgbClr val="3D4756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2" name="textbox 122"/>
          <p:cNvSpPr/>
          <p:nvPr/>
        </p:nvSpPr>
        <p:spPr>
          <a:xfrm>
            <a:off x="1070619" y="5549234"/>
            <a:ext cx="8917940" cy="3022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algn="r" rtl="0" eaLnBrk="0">
              <a:lnSpc>
                <a:spcPct val="91000"/>
              </a:lnSpc>
            </a:pPr>
            <a:r>
              <a:rPr sz="2000" b="1" kern="0" spc="70" dirty="0">
                <a:solidFill>
                  <a:srgbClr val="C1A87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资本实战</a:t>
            </a:r>
            <a:r>
              <a:rPr sz="1700" kern="0" spc="7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700" kern="0" spc="-40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7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落实路径</a:t>
            </a:r>
            <a:r>
              <a:rPr sz="1700" kern="0" spc="7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sz="1700" kern="0" spc="-39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7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借势资</a:t>
            </a:r>
            <a:r>
              <a:rPr sz="1700" kern="0" spc="6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本，</a:t>
            </a:r>
            <a:r>
              <a:rPr sz="1700" kern="0" spc="-35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6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提高企业价值</a:t>
            </a:r>
            <a:r>
              <a:rPr sz="1700" kern="0" spc="-28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6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sz="1700" kern="0" spc="-34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6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实战投资，</a:t>
            </a:r>
            <a:r>
              <a:rPr sz="1700" kern="0" spc="-33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6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掌握优质基金核心逻辑。</a:t>
            </a:r>
            <a:endParaRPr lang="en-US" altLang="en-US" sz="1700" dirty="0"/>
          </a:p>
        </p:txBody>
      </p:sp>
      <p:sp>
        <p:nvSpPr>
          <p:cNvPr id="124" name="textbox 124"/>
          <p:cNvSpPr/>
          <p:nvPr/>
        </p:nvSpPr>
        <p:spPr>
          <a:xfrm>
            <a:off x="1060204" y="1542791"/>
            <a:ext cx="6159500" cy="3022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algn="r" rtl="0" eaLnBrk="0">
              <a:lnSpc>
                <a:spcPct val="91000"/>
              </a:lnSpc>
            </a:pPr>
            <a:r>
              <a:rPr sz="2000" b="1" kern="0" spc="50" dirty="0">
                <a:solidFill>
                  <a:srgbClr val="C1A87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全局视野</a:t>
            </a:r>
            <a:r>
              <a:rPr sz="1700" kern="0" spc="5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700" kern="0" spc="-36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5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打破认知</a:t>
            </a:r>
            <a:r>
              <a:rPr sz="1700" b="1" kern="0" spc="-28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5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sz="1700" kern="0" spc="-35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5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观大势，</a:t>
            </a:r>
            <a:r>
              <a:rPr sz="1700" kern="0" spc="-37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5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不踏空</a:t>
            </a:r>
            <a:r>
              <a:rPr sz="1700" kern="0" spc="4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700" kern="0" spc="-35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4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洞察先机再布局。</a:t>
            </a:r>
            <a:endParaRPr lang="en-US" altLang="en-US" sz="1700" dirty="0"/>
          </a:p>
        </p:txBody>
      </p:sp>
      <p:sp>
        <p:nvSpPr>
          <p:cNvPr id="126" name="textbox 126"/>
          <p:cNvSpPr/>
          <p:nvPr/>
        </p:nvSpPr>
        <p:spPr>
          <a:xfrm>
            <a:off x="4692938" y="405074"/>
            <a:ext cx="2383154" cy="6337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4400" b="1" kern="0" spc="230" dirty="0">
                <a:solidFill>
                  <a:srgbClr val="A0834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项目价值</a:t>
            </a:r>
            <a:endParaRPr lang="en-US" altLang="en-US" sz="4400" dirty="0"/>
          </a:p>
        </p:txBody>
      </p:sp>
      <p:pic>
        <p:nvPicPr>
          <p:cNvPr id="130" name="picture 1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079271" y="6001791"/>
            <a:ext cx="9919564" cy="50800"/>
          </a:xfrm>
          <a:prstGeom prst="rect">
            <a:avLst/>
          </a:prstGeom>
        </p:spPr>
      </p:pic>
      <p:sp>
        <p:nvSpPr>
          <p:cNvPr id="132" name="path"/>
          <p:cNvSpPr/>
          <p:nvPr/>
        </p:nvSpPr>
        <p:spPr>
          <a:xfrm>
            <a:off x="457200" y="1981200"/>
            <a:ext cx="88391" cy="545592"/>
          </a:xfrm>
          <a:custGeom>
            <a:avLst/>
            <a:gdLst/>
            <a:ahLst/>
            <a:cxnLst/>
            <a:rect l="0" t="0" r="0" b="0"/>
            <a:pathLst>
              <a:path w="139" h="859">
                <a:moveTo>
                  <a:pt x="0" y="0"/>
                </a:moveTo>
                <a:lnTo>
                  <a:pt x="139" y="0"/>
                </a:lnTo>
                <a:lnTo>
                  <a:pt x="139" y="139"/>
                </a:lnTo>
                <a:lnTo>
                  <a:pt x="0" y="139"/>
                </a:lnTo>
                <a:lnTo>
                  <a:pt x="0" y="0"/>
                </a:lnTo>
                <a:close/>
              </a:path>
              <a:path w="139" h="859">
                <a:moveTo>
                  <a:pt x="0" y="360"/>
                </a:moveTo>
                <a:lnTo>
                  <a:pt x="139" y="360"/>
                </a:lnTo>
                <a:lnTo>
                  <a:pt x="139" y="499"/>
                </a:lnTo>
                <a:lnTo>
                  <a:pt x="0" y="499"/>
                </a:lnTo>
                <a:lnTo>
                  <a:pt x="0" y="360"/>
                </a:lnTo>
                <a:close/>
              </a:path>
              <a:path w="139" h="859">
                <a:moveTo>
                  <a:pt x="0" y="720"/>
                </a:moveTo>
                <a:lnTo>
                  <a:pt x="139" y="720"/>
                </a:lnTo>
                <a:lnTo>
                  <a:pt x="139" y="859"/>
                </a:lnTo>
                <a:lnTo>
                  <a:pt x="0" y="859"/>
                </a:lnTo>
                <a:lnTo>
                  <a:pt x="0" y="720"/>
                </a:lnTo>
                <a:close/>
              </a:path>
            </a:pathLst>
          </a:custGeom>
          <a:solidFill>
            <a:srgbClr val="3D4756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1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136" name="picture 1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90956" y="2007107"/>
            <a:ext cx="11401043" cy="3261360"/>
          </a:xfrm>
          <a:prstGeom prst="rect">
            <a:avLst/>
          </a:prstGeom>
        </p:spPr>
      </p:pic>
      <p:graphicFrame>
        <p:nvGraphicFramePr>
          <p:cNvPr id="138" name="table 138"/>
          <p:cNvGraphicFramePr>
            <a:graphicFrameLocks noGrp="1"/>
          </p:cNvGraphicFramePr>
          <p:nvPr/>
        </p:nvGraphicFramePr>
        <p:xfrm>
          <a:off x="476034" y="424586"/>
          <a:ext cx="11715750" cy="6008370"/>
        </p:xfrm>
        <a:graphic>
          <a:graphicData uri="http://schemas.openxmlformats.org/drawingml/2006/table">
            <a:tbl>
              <a:tblPr/>
              <a:tblGrid>
                <a:gridCol w="3409950"/>
                <a:gridCol w="7825105"/>
                <a:gridCol w="480694"/>
              </a:tblGrid>
              <a:tr h="60083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marL="829945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12800" kern="0" spc="-180" dirty="0">
                          <a:ln w="46510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03</a:t>
                      </a:r>
                      <a:endParaRPr lang="en-US" altLang="en-US" sz="12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C1A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1A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A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marL="99822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4400" b="1" kern="0" spc="9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课程体系</a:t>
                      </a:r>
                      <a:endParaRPr lang="en-US" altLang="en-US" sz="44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200" dirty="0"/>
                    </a:p>
                    <a:p>
                      <a:pPr algn="l" rtl="0" eaLnBrk="0">
                        <a:lnSpc>
                          <a:spcPct val="11000"/>
                        </a:lnSpc>
                      </a:pPr>
                      <a:endParaRPr lang="en-US" altLang="en-US" sz="100" dirty="0"/>
                    </a:p>
                    <a:p>
                      <a:pPr marL="998855" algn="l" rtl="0" eaLnBrk="0">
                        <a:lnSpc>
                          <a:spcPct val="85000"/>
                        </a:lnSpc>
                      </a:pPr>
                      <a:r>
                        <a:rPr sz="1700" kern="0" spc="210" dirty="0">
                          <a:ln w="6537" cap="flat" cmpd="sng">
                            <a:solidFill>
                              <a:srgbClr val="C1A875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C1A875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CURRICULUM</a:t>
                      </a:r>
                      <a:r>
                        <a:rPr sz="1700" kern="0" spc="210" dirty="0">
                          <a:solidFill>
                            <a:srgbClr val="C1A875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700" kern="0" spc="210" dirty="0">
                          <a:ln w="6537" cap="flat" cmpd="sng">
                            <a:solidFill>
                              <a:srgbClr val="C1A875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C1A875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</a:t>
                      </a:r>
                      <a:r>
                        <a:rPr sz="1700" kern="0" spc="200" dirty="0">
                          <a:ln w="6537" cap="flat" cmpd="sng">
                            <a:solidFill>
                              <a:srgbClr val="C1A875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C1A875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YSTEM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C1A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A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A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C1A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/>
          <p:nvPr/>
        </p:nvGrpSpPr>
        <p:grpSpPr>
          <a:xfrm rot="21600000">
            <a:off x="455676" y="1280159"/>
            <a:ext cx="4522203" cy="1533029"/>
            <a:chOff x="0" y="0"/>
            <a:chExt cx="4522203" cy="1533029"/>
          </a:xfrm>
        </p:grpSpPr>
        <p:pic>
          <p:nvPicPr>
            <p:cNvPr id="140" name="picture 14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4471415" cy="1409700"/>
            </a:xfrm>
            <a:prstGeom prst="rect">
              <a:avLst/>
            </a:prstGeom>
          </p:spPr>
        </p:pic>
        <p:sp>
          <p:nvSpPr>
            <p:cNvPr id="142" name="rect"/>
            <p:cNvSpPr/>
            <p:nvPr/>
          </p:nvSpPr>
          <p:spPr>
            <a:xfrm>
              <a:off x="4572" y="1523"/>
              <a:ext cx="4466844" cy="1409700"/>
            </a:xfrm>
            <a:prstGeom prst="rect">
              <a:avLst/>
            </a:prstGeom>
            <a:solidFill>
              <a:srgbClr val="FFFFFF">
                <a:alpha val="72549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44" name="textbox 144"/>
            <p:cNvSpPr/>
            <p:nvPr/>
          </p:nvSpPr>
          <p:spPr>
            <a:xfrm>
              <a:off x="748478" y="506190"/>
              <a:ext cx="3266440" cy="46863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9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91000"/>
                </a:lnSpc>
              </a:pPr>
              <a:r>
                <a:rPr sz="3200" b="1" kern="0" spc="-20" dirty="0">
                  <a:solidFill>
                    <a:srgbClr val="3D475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十大热门核心课题</a:t>
              </a:r>
              <a:endParaRPr lang="en-US" altLang="en-US" sz="3200" dirty="0"/>
            </a:p>
          </p:txBody>
        </p:sp>
        <p:pic>
          <p:nvPicPr>
            <p:cNvPr id="146" name="picture 14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3962" y="1520329"/>
              <a:ext cx="4518240" cy="12700"/>
            </a:xfrm>
            <a:prstGeom prst="rect">
              <a:avLst/>
            </a:prstGeom>
          </p:spPr>
        </p:pic>
      </p:grpSp>
      <p:grpSp>
        <p:nvGrpSpPr>
          <p:cNvPr id="20" name="group 20"/>
          <p:cNvGrpSpPr/>
          <p:nvPr/>
        </p:nvGrpSpPr>
        <p:grpSpPr>
          <a:xfrm rot="21600000">
            <a:off x="7176516" y="1280159"/>
            <a:ext cx="4561331" cy="1411223"/>
            <a:chOff x="0" y="0"/>
            <a:chExt cx="4561331" cy="1411223"/>
          </a:xfrm>
        </p:grpSpPr>
        <p:pic>
          <p:nvPicPr>
            <p:cNvPr id="148" name="picture 1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4561331" cy="1409700"/>
            </a:xfrm>
            <a:prstGeom prst="rect">
              <a:avLst/>
            </a:prstGeom>
          </p:spPr>
        </p:pic>
        <p:sp>
          <p:nvSpPr>
            <p:cNvPr id="150" name="rect"/>
            <p:cNvSpPr/>
            <p:nvPr/>
          </p:nvSpPr>
          <p:spPr>
            <a:xfrm>
              <a:off x="38100" y="1523"/>
              <a:ext cx="4518659" cy="1409700"/>
            </a:xfrm>
            <a:prstGeom prst="rect">
              <a:avLst/>
            </a:prstGeom>
            <a:solidFill>
              <a:srgbClr val="FFFFFF">
                <a:alpha val="72549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52" name="textbox 152"/>
            <p:cNvSpPr/>
            <p:nvPr/>
          </p:nvSpPr>
          <p:spPr>
            <a:xfrm>
              <a:off x="506706" y="550054"/>
              <a:ext cx="3275965" cy="46990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7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91000"/>
                </a:lnSpc>
              </a:pPr>
              <a:r>
                <a:rPr sz="3200" b="1" kern="0" spc="-10" dirty="0">
                  <a:solidFill>
                    <a:srgbClr val="3D475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八大新兴产业赛道</a:t>
              </a:r>
              <a:endParaRPr lang="en-US" altLang="en-US" sz="3200" dirty="0"/>
            </a:p>
          </p:txBody>
        </p:sp>
      </p:grpSp>
      <p:sp>
        <p:nvSpPr>
          <p:cNvPr id="154" name="textbox 154"/>
          <p:cNvSpPr/>
          <p:nvPr/>
        </p:nvSpPr>
        <p:spPr>
          <a:xfrm>
            <a:off x="7701373" y="3377888"/>
            <a:ext cx="2867025" cy="19824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8415" algn="l" rtl="0" eaLnBrk="0">
              <a:lnSpc>
                <a:spcPct val="91000"/>
              </a:lnSpc>
            </a:pPr>
            <a:r>
              <a:rPr sz="3200" b="1" kern="0" spc="-10" dirty="0">
                <a:solidFill>
                  <a:srgbClr val="C1A87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产业实践课</a:t>
            </a:r>
            <a:endParaRPr lang="en-US" altLang="en-US" sz="3200" dirty="0"/>
          </a:p>
          <a:p>
            <a:pPr algn="l" rtl="0" eaLnBrk="0">
              <a:lnSpc>
                <a:spcPct val="110000"/>
              </a:lnSpc>
            </a:pPr>
            <a:endParaRPr lang="en-US" altLang="en-US" sz="1000" dirty="0"/>
          </a:p>
          <a:p>
            <a:pPr algn="l" rtl="0" eaLnBrk="0">
              <a:lnSpc>
                <a:spcPct val="110000"/>
              </a:lnSpc>
            </a:pPr>
            <a:endParaRPr lang="en-US" altLang="en-US" sz="1000" dirty="0"/>
          </a:p>
          <a:p>
            <a:pPr algn="l" rtl="0" eaLnBrk="0">
              <a:lnSpc>
                <a:spcPct val="111000"/>
              </a:lnSpc>
            </a:pPr>
            <a:endParaRPr lang="en-US" altLang="en-US" sz="1000" dirty="0"/>
          </a:p>
          <a:p>
            <a:pPr marL="13335" algn="l" rtl="0" eaLnBrk="0">
              <a:lnSpc>
                <a:spcPct val="88000"/>
              </a:lnSpc>
              <a:spcBef>
                <a:spcPts val="450"/>
              </a:spcBef>
            </a:pPr>
            <a:r>
              <a:rPr sz="1500" b="1" kern="0" spc="90" dirty="0">
                <a:solidFill>
                  <a:srgbClr val="C1A87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看懂一个新兴产业赛道</a:t>
            </a:r>
            <a:endParaRPr lang="en-US" altLang="en-US" sz="1500" dirty="0"/>
          </a:p>
          <a:p>
            <a:pPr marL="15240" algn="l" rtl="0" eaLnBrk="0">
              <a:lnSpc>
                <a:spcPts val="2885"/>
              </a:lnSpc>
            </a:pPr>
            <a:r>
              <a:rPr sz="1500" b="1" kern="0" spc="90" dirty="0">
                <a:solidFill>
                  <a:srgbClr val="C1A87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实访一家赛道领军企业</a:t>
            </a:r>
            <a:endParaRPr lang="en-US" altLang="en-US" sz="1500" dirty="0"/>
          </a:p>
          <a:p>
            <a:pPr algn="l" rtl="0" eaLnBrk="0">
              <a:lnSpc>
                <a:spcPct val="108000"/>
              </a:lnSpc>
            </a:pPr>
            <a:endParaRPr lang="en-US" altLang="en-US" sz="1000" dirty="0"/>
          </a:p>
          <a:p>
            <a:pPr marL="12700" algn="l" rtl="0" eaLnBrk="0">
              <a:lnSpc>
                <a:spcPct val="96000"/>
              </a:lnSpc>
              <a:spcBef>
                <a:spcPts val="0"/>
              </a:spcBef>
            </a:pPr>
            <a:r>
              <a:rPr sz="1500" b="1" kern="0" spc="100" dirty="0">
                <a:solidFill>
                  <a:srgbClr val="C1A87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深度研习多家上市公司</a:t>
            </a:r>
            <a:r>
              <a:rPr sz="1500" b="1" kern="0" spc="90" dirty="0">
                <a:solidFill>
                  <a:srgbClr val="C1A87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转型秘诀</a:t>
            </a:r>
            <a:endParaRPr lang="en-US" altLang="en-US" sz="1500" dirty="0"/>
          </a:p>
        </p:txBody>
      </p:sp>
      <p:sp>
        <p:nvSpPr>
          <p:cNvPr id="156" name="textbox 156"/>
          <p:cNvSpPr/>
          <p:nvPr/>
        </p:nvSpPr>
        <p:spPr>
          <a:xfrm>
            <a:off x="1747328" y="3378067"/>
            <a:ext cx="2713989" cy="19634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algn="r" rtl="0" eaLnBrk="0">
              <a:lnSpc>
                <a:spcPct val="91000"/>
              </a:lnSpc>
            </a:pPr>
            <a:r>
              <a:rPr sz="3200" b="1" kern="0" spc="-20" dirty="0">
                <a:solidFill>
                  <a:srgbClr val="C1A87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资本赋能课</a:t>
            </a:r>
            <a:endParaRPr lang="en-US" altLang="en-US" sz="3200" dirty="0"/>
          </a:p>
          <a:p>
            <a:pPr algn="l" rtl="0" eaLnBrk="0">
              <a:lnSpc>
                <a:spcPct val="110000"/>
              </a:lnSpc>
            </a:pPr>
            <a:endParaRPr lang="en-US" altLang="en-US" sz="1000" dirty="0"/>
          </a:p>
          <a:p>
            <a:pPr algn="l" rtl="0" eaLnBrk="0">
              <a:lnSpc>
                <a:spcPct val="111000"/>
              </a:lnSpc>
            </a:pPr>
            <a:endParaRPr lang="en-US" altLang="en-US" sz="1000" dirty="0"/>
          </a:p>
          <a:p>
            <a:pPr algn="l" rtl="0" eaLnBrk="0">
              <a:lnSpc>
                <a:spcPct val="111000"/>
              </a:lnSpc>
            </a:pPr>
            <a:endParaRPr lang="en-US" altLang="en-US" sz="1000" dirty="0"/>
          </a:p>
          <a:p>
            <a:pPr marL="823595" algn="l" rtl="0" eaLnBrk="0">
              <a:lnSpc>
                <a:spcPct val="96000"/>
              </a:lnSpc>
              <a:spcBef>
                <a:spcPts val="450"/>
              </a:spcBef>
            </a:pPr>
            <a:r>
              <a:rPr sz="1500" b="1" kern="0" spc="90" dirty="0">
                <a:solidFill>
                  <a:srgbClr val="C1A87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规避资本的双向风险</a:t>
            </a:r>
            <a:endParaRPr lang="en-US" altLang="en-US" sz="1500" dirty="0"/>
          </a:p>
          <a:p>
            <a:pPr marL="417195" algn="l" rtl="0" eaLnBrk="0">
              <a:lnSpc>
                <a:spcPct val="88000"/>
              </a:lnSpc>
              <a:spcBef>
                <a:spcPts val="1145"/>
              </a:spcBef>
            </a:pPr>
            <a:r>
              <a:rPr sz="1500" b="1" kern="0" spc="90" dirty="0">
                <a:solidFill>
                  <a:srgbClr val="C1A87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提高运用资本的核心能力</a:t>
            </a:r>
            <a:endParaRPr lang="en-US" altLang="en-US" sz="1500" dirty="0"/>
          </a:p>
          <a:p>
            <a:pPr marL="12700" algn="l" rtl="0" eaLnBrk="0">
              <a:lnSpc>
                <a:spcPts val="2880"/>
              </a:lnSpc>
            </a:pPr>
            <a:r>
              <a:rPr sz="1500" b="1" kern="0" spc="90" dirty="0">
                <a:solidFill>
                  <a:srgbClr val="C1A87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稳步创造企业长期价值与收益</a:t>
            </a:r>
            <a:endParaRPr lang="en-US" altLang="en-US" sz="1500" dirty="0"/>
          </a:p>
        </p:txBody>
      </p:sp>
      <p:grpSp>
        <p:nvGrpSpPr>
          <p:cNvPr id="22" name="group 22"/>
          <p:cNvGrpSpPr/>
          <p:nvPr/>
        </p:nvGrpSpPr>
        <p:grpSpPr>
          <a:xfrm rot="21600000">
            <a:off x="0" y="6434328"/>
            <a:ext cx="12192000" cy="423671"/>
            <a:chOff x="0" y="0"/>
            <a:chExt cx="12192000" cy="423671"/>
          </a:xfrm>
        </p:grpSpPr>
        <p:sp>
          <p:nvSpPr>
            <p:cNvPr id="158" name="path"/>
            <p:cNvSpPr/>
            <p:nvPr/>
          </p:nvSpPr>
          <p:spPr>
            <a:xfrm>
              <a:off x="8895588" y="0"/>
              <a:ext cx="3296411" cy="423671"/>
            </a:xfrm>
            <a:custGeom>
              <a:avLst/>
              <a:gdLst/>
              <a:ahLst/>
              <a:cxnLst/>
              <a:rect l="0" t="0" r="0" b="0"/>
              <a:pathLst>
                <a:path w="5191" h="667">
                  <a:moveTo>
                    <a:pt x="0" y="0"/>
                  </a:moveTo>
                  <a:lnTo>
                    <a:pt x="5191" y="0"/>
                  </a:lnTo>
                  <a:lnTo>
                    <a:pt x="5191" y="667"/>
                  </a:lnTo>
                  <a:lnTo>
                    <a:pt x="0" y="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756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60" name="path"/>
            <p:cNvSpPr/>
            <p:nvPr/>
          </p:nvSpPr>
          <p:spPr>
            <a:xfrm>
              <a:off x="0" y="0"/>
              <a:ext cx="8895588" cy="423671"/>
            </a:xfrm>
            <a:custGeom>
              <a:avLst/>
              <a:gdLst/>
              <a:ahLst/>
              <a:cxnLst/>
              <a:rect l="0" t="0" r="0" b="0"/>
              <a:pathLst>
                <a:path w="14008" h="667">
                  <a:moveTo>
                    <a:pt x="0" y="0"/>
                  </a:moveTo>
                  <a:lnTo>
                    <a:pt x="14008" y="0"/>
                  </a:lnTo>
                  <a:lnTo>
                    <a:pt x="14008" y="667"/>
                  </a:lnTo>
                  <a:lnTo>
                    <a:pt x="0" y="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A875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group 24"/>
          <p:cNvGrpSpPr/>
          <p:nvPr/>
        </p:nvGrpSpPr>
        <p:grpSpPr>
          <a:xfrm rot="21600000">
            <a:off x="5489803" y="1484376"/>
            <a:ext cx="1212710" cy="1212710"/>
            <a:chOff x="0" y="0"/>
            <a:chExt cx="1212710" cy="1212710"/>
          </a:xfrm>
        </p:grpSpPr>
        <p:pic>
          <p:nvPicPr>
            <p:cNvPr id="162" name="picture 16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1212710" cy="1212710"/>
            </a:xfrm>
            <a:prstGeom prst="rect">
              <a:avLst/>
            </a:prstGeom>
          </p:spPr>
        </p:pic>
        <p:sp>
          <p:nvSpPr>
            <p:cNvPr id="164" name="textbox 164"/>
            <p:cNvSpPr/>
            <p:nvPr/>
          </p:nvSpPr>
          <p:spPr>
            <a:xfrm>
              <a:off x="-12700" y="-12700"/>
              <a:ext cx="1238250" cy="123825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68000"/>
                </a:lnSpc>
              </a:pPr>
              <a:endParaRPr lang="en-US" altLang="en-US" sz="1000" dirty="0"/>
            </a:p>
            <a:p>
              <a:pPr marL="424180" algn="l" rtl="0" eaLnBrk="0">
                <a:lnSpc>
                  <a:spcPts val="5270"/>
                </a:lnSpc>
                <a:spcBef>
                  <a:spcPts val="5"/>
                </a:spcBef>
              </a:pPr>
              <a:r>
                <a:rPr sz="3900" b="1" kern="0" spc="-20" dirty="0">
                  <a:solidFill>
                    <a:srgbClr val="3D475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&amp;</a:t>
              </a:r>
              <a:endParaRPr lang="en-US" altLang="en-US" sz="3900" dirty="0"/>
            </a:p>
          </p:txBody>
        </p:sp>
      </p:grpSp>
      <p:pic>
        <p:nvPicPr>
          <p:cNvPr id="168" name="picture 16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493518" y="1168019"/>
            <a:ext cx="4242969" cy="12700"/>
          </a:xfrm>
          <a:prstGeom prst="rect">
            <a:avLst/>
          </a:prstGeom>
        </p:spPr>
      </p:pic>
      <p:pic>
        <p:nvPicPr>
          <p:cNvPr id="170" name="picture 1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6089611" y="3429114"/>
            <a:ext cx="15875" cy="293843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icture 1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375403" y="1179575"/>
            <a:ext cx="6473952" cy="4841748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 rot="21600000">
            <a:off x="0" y="6434328"/>
            <a:ext cx="12192000" cy="423671"/>
            <a:chOff x="0" y="0"/>
            <a:chExt cx="12192000" cy="423671"/>
          </a:xfrm>
        </p:grpSpPr>
        <p:sp>
          <p:nvSpPr>
            <p:cNvPr id="174" name="path"/>
            <p:cNvSpPr/>
            <p:nvPr/>
          </p:nvSpPr>
          <p:spPr>
            <a:xfrm>
              <a:off x="8895588" y="0"/>
              <a:ext cx="3296411" cy="423671"/>
            </a:xfrm>
            <a:custGeom>
              <a:avLst/>
              <a:gdLst/>
              <a:ahLst/>
              <a:cxnLst/>
              <a:rect l="0" t="0" r="0" b="0"/>
              <a:pathLst>
                <a:path w="5191" h="667">
                  <a:moveTo>
                    <a:pt x="0" y="0"/>
                  </a:moveTo>
                  <a:lnTo>
                    <a:pt x="5191" y="0"/>
                  </a:lnTo>
                  <a:lnTo>
                    <a:pt x="5191" y="667"/>
                  </a:lnTo>
                  <a:lnTo>
                    <a:pt x="0" y="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756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76" name="path"/>
            <p:cNvSpPr/>
            <p:nvPr/>
          </p:nvSpPr>
          <p:spPr>
            <a:xfrm>
              <a:off x="0" y="0"/>
              <a:ext cx="8895588" cy="423671"/>
            </a:xfrm>
            <a:custGeom>
              <a:avLst/>
              <a:gdLst/>
              <a:ahLst/>
              <a:cxnLst/>
              <a:rect l="0" t="0" r="0" b="0"/>
              <a:pathLst>
                <a:path w="14008" h="667">
                  <a:moveTo>
                    <a:pt x="0" y="0"/>
                  </a:moveTo>
                  <a:lnTo>
                    <a:pt x="14008" y="0"/>
                  </a:lnTo>
                  <a:lnTo>
                    <a:pt x="14008" y="667"/>
                  </a:lnTo>
                  <a:lnTo>
                    <a:pt x="0" y="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A875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78" name="textbox 178"/>
          <p:cNvSpPr/>
          <p:nvPr/>
        </p:nvSpPr>
        <p:spPr>
          <a:xfrm>
            <a:off x="702504" y="590645"/>
            <a:ext cx="3266440" cy="4686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3200" b="1" kern="0" spc="-2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十大热门核心课题</a:t>
            </a:r>
            <a:endParaRPr lang="en-US" altLang="en-US" sz="3200" dirty="0"/>
          </a:p>
        </p:txBody>
      </p:sp>
      <p:sp>
        <p:nvSpPr>
          <p:cNvPr id="182" name="textbox 182"/>
          <p:cNvSpPr/>
          <p:nvPr/>
        </p:nvSpPr>
        <p:spPr>
          <a:xfrm>
            <a:off x="1128467" y="3428331"/>
            <a:ext cx="2232660" cy="3035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2000" b="1" kern="0" spc="170" dirty="0">
                <a:solidFill>
                  <a:srgbClr val="C1A87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全面涉猎主流知识</a:t>
            </a:r>
            <a:endParaRPr lang="en-US" alt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picture 18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249680" y="821435"/>
            <a:ext cx="5532120" cy="5407152"/>
          </a:xfrm>
          <a:prstGeom prst="rect">
            <a:avLst/>
          </a:prstGeom>
        </p:spPr>
      </p:pic>
      <p:grpSp>
        <p:nvGrpSpPr>
          <p:cNvPr id="28" name="group 28"/>
          <p:cNvGrpSpPr/>
          <p:nvPr/>
        </p:nvGrpSpPr>
        <p:grpSpPr>
          <a:xfrm rot="21600000">
            <a:off x="0" y="6434328"/>
            <a:ext cx="12192000" cy="423671"/>
            <a:chOff x="0" y="0"/>
            <a:chExt cx="12192000" cy="423671"/>
          </a:xfrm>
        </p:grpSpPr>
        <p:sp>
          <p:nvSpPr>
            <p:cNvPr id="186" name="path"/>
            <p:cNvSpPr/>
            <p:nvPr/>
          </p:nvSpPr>
          <p:spPr>
            <a:xfrm>
              <a:off x="8895588" y="0"/>
              <a:ext cx="3296411" cy="423671"/>
            </a:xfrm>
            <a:custGeom>
              <a:avLst/>
              <a:gdLst/>
              <a:ahLst/>
              <a:cxnLst/>
              <a:rect l="0" t="0" r="0" b="0"/>
              <a:pathLst>
                <a:path w="5191" h="667">
                  <a:moveTo>
                    <a:pt x="0" y="0"/>
                  </a:moveTo>
                  <a:lnTo>
                    <a:pt x="5191" y="0"/>
                  </a:lnTo>
                  <a:lnTo>
                    <a:pt x="5191" y="667"/>
                  </a:lnTo>
                  <a:lnTo>
                    <a:pt x="0" y="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756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88" name="path"/>
            <p:cNvSpPr/>
            <p:nvPr/>
          </p:nvSpPr>
          <p:spPr>
            <a:xfrm>
              <a:off x="0" y="0"/>
              <a:ext cx="8895588" cy="423671"/>
            </a:xfrm>
            <a:custGeom>
              <a:avLst/>
              <a:gdLst/>
              <a:ahLst/>
              <a:cxnLst/>
              <a:rect l="0" t="0" r="0" b="0"/>
              <a:pathLst>
                <a:path w="14008" h="667">
                  <a:moveTo>
                    <a:pt x="0" y="0"/>
                  </a:moveTo>
                  <a:lnTo>
                    <a:pt x="14008" y="0"/>
                  </a:lnTo>
                  <a:lnTo>
                    <a:pt x="14008" y="667"/>
                  </a:lnTo>
                  <a:lnTo>
                    <a:pt x="0" y="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A875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90" name="textbox 190"/>
          <p:cNvSpPr/>
          <p:nvPr/>
        </p:nvSpPr>
        <p:spPr>
          <a:xfrm>
            <a:off x="7417959" y="3059521"/>
            <a:ext cx="3914140" cy="9747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2000" b="1" kern="0" spc="180" dirty="0">
                <a:solidFill>
                  <a:srgbClr val="C1A87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学会利用资本手段在产业链中超</a:t>
            </a:r>
            <a:endParaRPr lang="en-US" altLang="en-US" sz="2000" dirty="0"/>
          </a:p>
          <a:p>
            <a:pPr marL="427990" algn="l" rtl="0" eaLnBrk="0">
              <a:lnSpc>
                <a:spcPct val="91000"/>
              </a:lnSpc>
              <a:spcBef>
                <a:spcPts val="455"/>
              </a:spcBef>
            </a:pPr>
            <a:r>
              <a:rPr sz="2000" b="1" kern="0" spc="180" dirty="0">
                <a:solidFill>
                  <a:srgbClr val="C1A87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越时空搬运和发现价值，</a:t>
            </a:r>
            <a:endParaRPr lang="en-US" altLang="en-US" sz="2000" dirty="0"/>
          </a:p>
          <a:p>
            <a:pPr marL="148590" algn="l" rtl="0" eaLnBrk="0">
              <a:lnSpc>
                <a:spcPct val="91000"/>
              </a:lnSpc>
              <a:spcBef>
                <a:spcPts val="455"/>
              </a:spcBef>
            </a:pPr>
            <a:r>
              <a:rPr sz="2000" b="1" kern="0" spc="180" dirty="0">
                <a:solidFill>
                  <a:srgbClr val="C1A87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在科技八大赛道上创造财富。</a:t>
            </a:r>
            <a:endParaRPr lang="en-US" altLang="en-US" sz="2000" dirty="0"/>
          </a:p>
        </p:txBody>
      </p:sp>
      <p:sp>
        <p:nvSpPr>
          <p:cNvPr id="192" name="textbox 192"/>
          <p:cNvSpPr/>
          <p:nvPr/>
        </p:nvSpPr>
        <p:spPr>
          <a:xfrm>
            <a:off x="7876897" y="525289"/>
            <a:ext cx="3275965" cy="4699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3200" b="1" kern="0" spc="-1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八大新兴产业赛道</a:t>
            </a:r>
            <a:endParaRPr lang="en-US" alt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picture 1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284731" y="1828800"/>
            <a:ext cx="9473184" cy="2895600"/>
          </a:xfrm>
          <a:prstGeom prst="rect">
            <a:avLst/>
          </a:prstGeom>
        </p:spPr>
      </p:pic>
      <p:sp>
        <p:nvSpPr>
          <p:cNvPr id="200" name="path"/>
          <p:cNvSpPr/>
          <p:nvPr/>
        </p:nvSpPr>
        <p:spPr>
          <a:xfrm>
            <a:off x="457200" y="304800"/>
            <a:ext cx="3048000" cy="1524000"/>
          </a:xfrm>
          <a:custGeom>
            <a:avLst/>
            <a:gdLst/>
            <a:ahLst/>
            <a:cxnLst/>
            <a:rect l="0" t="0" r="0" b="0"/>
            <a:pathLst>
              <a:path w="4800" h="2400">
                <a:moveTo>
                  <a:pt x="136" y="2400"/>
                </a:moveTo>
                <a:lnTo>
                  <a:pt x="0" y="2400"/>
                </a:lnTo>
                <a:lnTo>
                  <a:pt x="0" y="0"/>
                </a:lnTo>
                <a:lnTo>
                  <a:pt x="4800" y="0"/>
                </a:lnTo>
                <a:lnTo>
                  <a:pt x="4800" y="137"/>
                </a:lnTo>
                <a:lnTo>
                  <a:pt x="136" y="137"/>
                </a:lnTo>
                <a:lnTo>
                  <a:pt x="136" y="2400"/>
                </a:lnTo>
              </a:path>
            </a:pathLst>
          </a:custGeom>
          <a:solidFill>
            <a:srgbClr val="E6DCC8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2" name="textbox 202"/>
          <p:cNvSpPr/>
          <p:nvPr/>
        </p:nvSpPr>
        <p:spPr>
          <a:xfrm>
            <a:off x="3593879" y="175800"/>
            <a:ext cx="4091940" cy="4108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2700" b="1" kern="0" spc="140" dirty="0">
                <a:solidFill>
                  <a:srgbClr val="C1A87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面向未来</a:t>
            </a:r>
            <a:r>
              <a:rPr sz="2700" b="1" kern="0" spc="-280" dirty="0">
                <a:solidFill>
                  <a:srgbClr val="C1A87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b="1" kern="0" spc="140" dirty="0">
                <a:solidFill>
                  <a:srgbClr val="C1A87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700" b="1" kern="0" spc="-570" dirty="0">
                <a:solidFill>
                  <a:srgbClr val="C1A87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b="1" kern="0" spc="140" dirty="0">
                <a:solidFill>
                  <a:srgbClr val="C1A87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把握时代趋势</a:t>
            </a:r>
            <a:endParaRPr lang="en-US" altLang="en-US" sz="2700" dirty="0"/>
          </a:p>
        </p:txBody>
      </p:sp>
      <p:sp>
        <p:nvSpPr>
          <p:cNvPr id="204" name="path"/>
          <p:cNvSpPr/>
          <p:nvPr/>
        </p:nvSpPr>
        <p:spPr>
          <a:xfrm>
            <a:off x="11646407" y="4334255"/>
            <a:ext cx="88392" cy="547115"/>
          </a:xfrm>
          <a:custGeom>
            <a:avLst/>
            <a:gdLst/>
            <a:ahLst/>
            <a:cxnLst/>
            <a:rect l="0" t="0" r="0" b="0"/>
            <a:pathLst>
              <a:path w="139" h="861">
                <a:moveTo>
                  <a:pt x="0" y="0"/>
                </a:moveTo>
                <a:lnTo>
                  <a:pt x="139" y="0"/>
                </a:lnTo>
                <a:lnTo>
                  <a:pt x="139" y="141"/>
                </a:lnTo>
                <a:lnTo>
                  <a:pt x="0" y="141"/>
                </a:lnTo>
                <a:lnTo>
                  <a:pt x="0" y="0"/>
                </a:lnTo>
                <a:close/>
              </a:path>
              <a:path w="139" h="861">
                <a:moveTo>
                  <a:pt x="0" y="360"/>
                </a:moveTo>
                <a:lnTo>
                  <a:pt x="139" y="360"/>
                </a:lnTo>
                <a:lnTo>
                  <a:pt x="139" y="501"/>
                </a:lnTo>
                <a:lnTo>
                  <a:pt x="0" y="501"/>
                </a:lnTo>
                <a:lnTo>
                  <a:pt x="0" y="360"/>
                </a:lnTo>
                <a:close/>
              </a:path>
              <a:path w="139" h="861">
                <a:moveTo>
                  <a:pt x="0" y="720"/>
                </a:moveTo>
                <a:lnTo>
                  <a:pt x="139" y="720"/>
                </a:lnTo>
                <a:lnTo>
                  <a:pt x="139" y="861"/>
                </a:lnTo>
                <a:lnTo>
                  <a:pt x="0" y="861"/>
                </a:lnTo>
                <a:lnTo>
                  <a:pt x="0" y="720"/>
                </a:lnTo>
                <a:close/>
              </a:path>
            </a:pathLst>
          </a:custGeom>
          <a:solidFill>
            <a:srgbClr val="E6DCC8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6" name="path"/>
          <p:cNvSpPr/>
          <p:nvPr/>
        </p:nvSpPr>
        <p:spPr>
          <a:xfrm>
            <a:off x="457200" y="1981200"/>
            <a:ext cx="88391" cy="545592"/>
          </a:xfrm>
          <a:custGeom>
            <a:avLst/>
            <a:gdLst/>
            <a:ahLst/>
            <a:cxnLst/>
            <a:rect l="0" t="0" r="0" b="0"/>
            <a:pathLst>
              <a:path w="139" h="859">
                <a:moveTo>
                  <a:pt x="0" y="0"/>
                </a:moveTo>
                <a:lnTo>
                  <a:pt x="139" y="0"/>
                </a:lnTo>
                <a:lnTo>
                  <a:pt x="139" y="139"/>
                </a:lnTo>
                <a:lnTo>
                  <a:pt x="0" y="139"/>
                </a:lnTo>
                <a:lnTo>
                  <a:pt x="0" y="0"/>
                </a:lnTo>
                <a:close/>
              </a:path>
              <a:path w="139" h="859">
                <a:moveTo>
                  <a:pt x="0" y="360"/>
                </a:moveTo>
                <a:lnTo>
                  <a:pt x="139" y="360"/>
                </a:lnTo>
                <a:lnTo>
                  <a:pt x="139" y="499"/>
                </a:lnTo>
                <a:lnTo>
                  <a:pt x="0" y="499"/>
                </a:lnTo>
                <a:lnTo>
                  <a:pt x="0" y="360"/>
                </a:lnTo>
                <a:close/>
              </a:path>
              <a:path w="139" h="859">
                <a:moveTo>
                  <a:pt x="0" y="720"/>
                </a:moveTo>
                <a:lnTo>
                  <a:pt x="139" y="720"/>
                </a:lnTo>
                <a:lnTo>
                  <a:pt x="139" y="859"/>
                </a:lnTo>
                <a:lnTo>
                  <a:pt x="0" y="859"/>
                </a:lnTo>
                <a:lnTo>
                  <a:pt x="0" y="720"/>
                </a:lnTo>
                <a:close/>
              </a:path>
            </a:pathLst>
          </a:custGeom>
          <a:solidFill>
            <a:srgbClr val="E6DCC8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2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57200" y="304800"/>
            <a:ext cx="9457943" cy="6179820"/>
          </a:xfrm>
          <a:prstGeom prst="rect">
            <a:avLst/>
          </a:prstGeom>
        </p:spPr>
      </p:pic>
      <p:sp>
        <p:nvSpPr>
          <p:cNvPr id="212" name="textbox 212"/>
          <p:cNvSpPr/>
          <p:nvPr/>
        </p:nvSpPr>
        <p:spPr>
          <a:xfrm>
            <a:off x="3587134" y="211220"/>
            <a:ext cx="4098290" cy="4114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2700" b="1" kern="0" spc="140" dirty="0">
                <a:solidFill>
                  <a:srgbClr val="C1A87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胸怀天下</a:t>
            </a:r>
            <a:r>
              <a:rPr sz="2700" b="1" kern="0" spc="-290" dirty="0">
                <a:solidFill>
                  <a:srgbClr val="C1A87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b="1" kern="0" spc="140" dirty="0">
                <a:solidFill>
                  <a:srgbClr val="C1A87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700" b="1" kern="0" spc="-510" dirty="0">
                <a:solidFill>
                  <a:srgbClr val="C1A87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b="1" kern="0" spc="140" dirty="0">
                <a:solidFill>
                  <a:srgbClr val="C1A87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掌握发展命脉</a:t>
            </a:r>
            <a:endParaRPr lang="en-US" altLang="en-US" sz="2700" dirty="0"/>
          </a:p>
        </p:txBody>
      </p:sp>
      <p:sp>
        <p:nvSpPr>
          <p:cNvPr id="216" name="path"/>
          <p:cNvSpPr/>
          <p:nvPr/>
        </p:nvSpPr>
        <p:spPr>
          <a:xfrm>
            <a:off x="11646407" y="4334255"/>
            <a:ext cx="88392" cy="547115"/>
          </a:xfrm>
          <a:custGeom>
            <a:avLst/>
            <a:gdLst/>
            <a:ahLst/>
            <a:cxnLst/>
            <a:rect l="0" t="0" r="0" b="0"/>
            <a:pathLst>
              <a:path w="139" h="861">
                <a:moveTo>
                  <a:pt x="0" y="0"/>
                </a:moveTo>
                <a:lnTo>
                  <a:pt x="139" y="0"/>
                </a:lnTo>
                <a:lnTo>
                  <a:pt x="139" y="141"/>
                </a:lnTo>
                <a:lnTo>
                  <a:pt x="0" y="141"/>
                </a:lnTo>
                <a:lnTo>
                  <a:pt x="0" y="0"/>
                </a:lnTo>
                <a:close/>
              </a:path>
              <a:path w="139" h="861">
                <a:moveTo>
                  <a:pt x="0" y="360"/>
                </a:moveTo>
                <a:lnTo>
                  <a:pt x="139" y="360"/>
                </a:lnTo>
                <a:lnTo>
                  <a:pt x="139" y="501"/>
                </a:lnTo>
                <a:lnTo>
                  <a:pt x="0" y="501"/>
                </a:lnTo>
                <a:lnTo>
                  <a:pt x="0" y="360"/>
                </a:lnTo>
                <a:close/>
              </a:path>
              <a:path w="139" h="861">
                <a:moveTo>
                  <a:pt x="0" y="720"/>
                </a:moveTo>
                <a:lnTo>
                  <a:pt x="139" y="720"/>
                </a:lnTo>
                <a:lnTo>
                  <a:pt x="139" y="861"/>
                </a:lnTo>
                <a:lnTo>
                  <a:pt x="0" y="861"/>
                </a:lnTo>
                <a:lnTo>
                  <a:pt x="0" y="720"/>
                </a:lnTo>
                <a:close/>
              </a:path>
            </a:pathLst>
          </a:custGeom>
          <a:solidFill>
            <a:srgbClr val="E6DCC8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ath"/>
          <p:cNvSpPr/>
          <p:nvPr/>
        </p:nvSpPr>
        <p:spPr>
          <a:xfrm>
            <a:off x="457200" y="304800"/>
            <a:ext cx="3048000" cy="1524000"/>
          </a:xfrm>
          <a:custGeom>
            <a:avLst/>
            <a:gdLst/>
            <a:ahLst/>
            <a:cxnLst/>
            <a:rect l="0" t="0" r="0" b="0"/>
            <a:pathLst>
              <a:path w="4800" h="2400">
                <a:moveTo>
                  <a:pt x="136" y="2400"/>
                </a:moveTo>
                <a:lnTo>
                  <a:pt x="0" y="2400"/>
                </a:lnTo>
                <a:lnTo>
                  <a:pt x="0" y="0"/>
                </a:lnTo>
                <a:lnTo>
                  <a:pt x="4800" y="0"/>
                </a:lnTo>
                <a:lnTo>
                  <a:pt x="4800" y="137"/>
                </a:lnTo>
                <a:lnTo>
                  <a:pt x="136" y="137"/>
                </a:lnTo>
                <a:lnTo>
                  <a:pt x="136" y="2400"/>
                </a:lnTo>
              </a:path>
            </a:pathLst>
          </a:custGeom>
          <a:solidFill>
            <a:srgbClr val="E6DCC8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22" name="picture 2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648967" y="0"/>
            <a:ext cx="10543032" cy="6484620"/>
          </a:xfrm>
          <a:prstGeom prst="rect">
            <a:avLst/>
          </a:prstGeom>
        </p:spPr>
      </p:pic>
      <p:sp>
        <p:nvSpPr>
          <p:cNvPr id="224" name="textbox 224"/>
          <p:cNvSpPr/>
          <p:nvPr/>
        </p:nvSpPr>
        <p:spPr>
          <a:xfrm>
            <a:off x="3589264" y="176509"/>
            <a:ext cx="4096384" cy="4102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2700" b="1" kern="0" spc="140" dirty="0">
                <a:solidFill>
                  <a:srgbClr val="C1A87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资本致胜</a:t>
            </a:r>
            <a:r>
              <a:rPr sz="2700" b="1" kern="0" spc="-240" dirty="0">
                <a:solidFill>
                  <a:srgbClr val="C1A87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b="1" kern="0" spc="140" dirty="0">
                <a:solidFill>
                  <a:srgbClr val="C1A87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700" b="1" kern="0" spc="-580" dirty="0">
                <a:solidFill>
                  <a:srgbClr val="C1A87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b="1" kern="0" spc="140" dirty="0">
                <a:solidFill>
                  <a:srgbClr val="C1A87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决战企业价值</a:t>
            </a:r>
            <a:endParaRPr lang="en-US" altLang="en-US" sz="2700" dirty="0"/>
          </a:p>
        </p:txBody>
      </p:sp>
      <p:sp>
        <p:nvSpPr>
          <p:cNvPr id="226" name="path"/>
          <p:cNvSpPr/>
          <p:nvPr/>
        </p:nvSpPr>
        <p:spPr>
          <a:xfrm>
            <a:off x="11646407" y="4334255"/>
            <a:ext cx="88392" cy="547115"/>
          </a:xfrm>
          <a:custGeom>
            <a:avLst/>
            <a:gdLst/>
            <a:ahLst/>
            <a:cxnLst/>
            <a:rect l="0" t="0" r="0" b="0"/>
            <a:pathLst>
              <a:path w="139" h="861">
                <a:moveTo>
                  <a:pt x="0" y="0"/>
                </a:moveTo>
                <a:lnTo>
                  <a:pt x="139" y="0"/>
                </a:lnTo>
                <a:lnTo>
                  <a:pt x="139" y="141"/>
                </a:lnTo>
                <a:lnTo>
                  <a:pt x="0" y="141"/>
                </a:lnTo>
                <a:lnTo>
                  <a:pt x="0" y="0"/>
                </a:lnTo>
                <a:close/>
              </a:path>
              <a:path w="139" h="861">
                <a:moveTo>
                  <a:pt x="0" y="360"/>
                </a:moveTo>
                <a:lnTo>
                  <a:pt x="139" y="360"/>
                </a:lnTo>
                <a:lnTo>
                  <a:pt x="139" y="501"/>
                </a:lnTo>
                <a:lnTo>
                  <a:pt x="0" y="501"/>
                </a:lnTo>
                <a:lnTo>
                  <a:pt x="0" y="360"/>
                </a:lnTo>
                <a:close/>
              </a:path>
              <a:path w="139" h="861">
                <a:moveTo>
                  <a:pt x="0" y="720"/>
                </a:moveTo>
                <a:lnTo>
                  <a:pt x="139" y="720"/>
                </a:lnTo>
                <a:lnTo>
                  <a:pt x="139" y="861"/>
                </a:lnTo>
                <a:lnTo>
                  <a:pt x="0" y="861"/>
                </a:lnTo>
                <a:lnTo>
                  <a:pt x="0" y="720"/>
                </a:lnTo>
                <a:close/>
              </a:path>
            </a:pathLst>
          </a:custGeom>
          <a:solidFill>
            <a:srgbClr val="E6DCC8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28" name="path"/>
          <p:cNvSpPr/>
          <p:nvPr/>
        </p:nvSpPr>
        <p:spPr>
          <a:xfrm>
            <a:off x="457200" y="1981200"/>
            <a:ext cx="88391" cy="545592"/>
          </a:xfrm>
          <a:custGeom>
            <a:avLst/>
            <a:gdLst/>
            <a:ahLst/>
            <a:cxnLst/>
            <a:rect l="0" t="0" r="0" b="0"/>
            <a:pathLst>
              <a:path w="139" h="859">
                <a:moveTo>
                  <a:pt x="0" y="0"/>
                </a:moveTo>
                <a:lnTo>
                  <a:pt x="139" y="0"/>
                </a:lnTo>
                <a:lnTo>
                  <a:pt x="139" y="139"/>
                </a:lnTo>
                <a:lnTo>
                  <a:pt x="0" y="139"/>
                </a:lnTo>
                <a:lnTo>
                  <a:pt x="0" y="0"/>
                </a:lnTo>
                <a:close/>
              </a:path>
              <a:path w="139" h="859">
                <a:moveTo>
                  <a:pt x="0" y="360"/>
                </a:moveTo>
                <a:lnTo>
                  <a:pt x="139" y="360"/>
                </a:lnTo>
                <a:lnTo>
                  <a:pt x="139" y="499"/>
                </a:lnTo>
                <a:lnTo>
                  <a:pt x="0" y="499"/>
                </a:lnTo>
                <a:lnTo>
                  <a:pt x="0" y="360"/>
                </a:lnTo>
                <a:close/>
              </a:path>
              <a:path w="139" h="859">
                <a:moveTo>
                  <a:pt x="0" y="720"/>
                </a:moveTo>
                <a:lnTo>
                  <a:pt x="139" y="720"/>
                </a:lnTo>
                <a:lnTo>
                  <a:pt x="139" y="859"/>
                </a:lnTo>
                <a:lnTo>
                  <a:pt x="0" y="859"/>
                </a:lnTo>
                <a:lnTo>
                  <a:pt x="0" y="720"/>
                </a:lnTo>
                <a:close/>
              </a:path>
            </a:pathLst>
          </a:custGeom>
          <a:solidFill>
            <a:srgbClr val="E6DCC8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ath"/>
          <p:cNvSpPr/>
          <p:nvPr/>
        </p:nvSpPr>
        <p:spPr>
          <a:xfrm>
            <a:off x="457200" y="304800"/>
            <a:ext cx="3048000" cy="1524000"/>
          </a:xfrm>
          <a:custGeom>
            <a:avLst/>
            <a:gdLst/>
            <a:ahLst/>
            <a:cxnLst/>
            <a:rect l="0" t="0" r="0" b="0"/>
            <a:pathLst>
              <a:path w="4800" h="2400">
                <a:moveTo>
                  <a:pt x="136" y="2400"/>
                </a:moveTo>
                <a:lnTo>
                  <a:pt x="0" y="2400"/>
                </a:lnTo>
                <a:lnTo>
                  <a:pt x="0" y="0"/>
                </a:lnTo>
                <a:lnTo>
                  <a:pt x="4800" y="0"/>
                </a:lnTo>
                <a:lnTo>
                  <a:pt x="4800" y="137"/>
                </a:lnTo>
                <a:lnTo>
                  <a:pt x="136" y="137"/>
                </a:lnTo>
                <a:lnTo>
                  <a:pt x="136" y="2400"/>
                </a:lnTo>
              </a:path>
            </a:pathLst>
          </a:custGeom>
          <a:solidFill>
            <a:srgbClr val="E6DCC8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34" name="picture 2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565147" y="1395983"/>
            <a:ext cx="8769096" cy="4098036"/>
          </a:xfrm>
          <a:prstGeom prst="rect">
            <a:avLst/>
          </a:prstGeom>
        </p:spPr>
      </p:pic>
      <p:sp>
        <p:nvSpPr>
          <p:cNvPr id="236" name="textbox 236"/>
          <p:cNvSpPr/>
          <p:nvPr/>
        </p:nvSpPr>
        <p:spPr>
          <a:xfrm>
            <a:off x="3589264" y="176509"/>
            <a:ext cx="4096384" cy="4102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2700" b="1" kern="0" spc="140" dirty="0">
                <a:solidFill>
                  <a:srgbClr val="C1A87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资本致胜</a:t>
            </a:r>
            <a:r>
              <a:rPr sz="2700" b="1" kern="0" spc="-240" dirty="0">
                <a:solidFill>
                  <a:srgbClr val="C1A87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b="1" kern="0" spc="140" dirty="0">
                <a:solidFill>
                  <a:srgbClr val="C1A87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700" b="1" kern="0" spc="-580" dirty="0">
                <a:solidFill>
                  <a:srgbClr val="C1A87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b="1" kern="0" spc="140" dirty="0">
                <a:solidFill>
                  <a:srgbClr val="C1A87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决战企业价值</a:t>
            </a:r>
            <a:endParaRPr lang="en-US" altLang="en-US" sz="2700" dirty="0"/>
          </a:p>
        </p:txBody>
      </p:sp>
      <p:sp>
        <p:nvSpPr>
          <p:cNvPr id="238" name="path"/>
          <p:cNvSpPr/>
          <p:nvPr/>
        </p:nvSpPr>
        <p:spPr>
          <a:xfrm>
            <a:off x="11646407" y="4334255"/>
            <a:ext cx="88392" cy="547115"/>
          </a:xfrm>
          <a:custGeom>
            <a:avLst/>
            <a:gdLst/>
            <a:ahLst/>
            <a:cxnLst/>
            <a:rect l="0" t="0" r="0" b="0"/>
            <a:pathLst>
              <a:path w="139" h="861">
                <a:moveTo>
                  <a:pt x="0" y="0"/>
                </a:moveTo>
                <a:lnTo>
                  <a:pt x="139" y="0"/>
                </a:lnTo>
                <a:lnTo>
                  <a:pt x="139" y="141"/>
                </a:lnTo>
                <a:lnTo>
                  <a:pt x="0" y="141"/>
                </a:lnTo>
                <a:lnTo>
                  <a:pt x="0" y="0"/>
                </a:lnTo>
                <a:close/>
              </a:path>
              <a:path w="139" h="861">
                <a:moveTo>
                  <a:pt x="0" y="360"/>
                </a:moveTo>
                <a:lnTo>
                  <a:pt x="139" y="360"/>
                </a:lnTo>
                <a:lnTo>
                  <a:pt x="139" y="501"/>
                </a:lnTo>
                <a:lnTo>
                  <a:pt x="0" y="501"/>
                </a:lnTo>
                <a:lnTo>
                  <a:pt x="0" y="360"/>
                </a:lnTo>
                <a:close/>
              </a:path>
              <a:path w="139" h="861">
                <a:moveTo>
                  <a:pt x="0" y="720"/>
                </a:moveTo>
                <a:lnTo>
                  <a:pt x="139" y="720"/>
                </a:lnTo>
                <a:lnTo>
                  <a:pt x="139" y="861"/>
                </a:lnTo>
                <a:lnTo>
                  <a:pt x="0" y="861"/>
                </a:lnTo>
                <a:lnTo>
                  <a:pt x="0" y="720"/>
                </a:lnTo>
                <a:close/>
              </a:path>
            </a:pathLst>
          </a:custGeom>
          <a:solidFill>
            <a:srgbClr val="E6DCC8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0" name="path"/>
          <p:cNvSpPr/>
          <p:nvPr/>
        </p:nvSpPr>
        <p:spPr>
          <a:xfrm>
            <a:off x="457200" y="1981200"/>
            <a:ext cx="88391" cy="545592"/>
          </a:xfrm>
          <a:custGeom>
            <a:avLst/>
            <a:gdLst/>
            <a:ahLst/>
            <a:cxnLst/>
            <a:rect l="0" t="0" r="0" b="0"/>
            <a:pathLst>
              <a:path w="139" h="859">
                <a:moveTo>
                  <a:pt x="0" y="0"/>
                </a:moveTo>
                <a:lnTo>
                  <a:pt x="139" y="0"/>
                </a:lnTo>
                <a:lnTo>
                  <a:pt x="139" y="139"/>
                </a:lnTo>
                <a:lnTo>
                  <a:pt x="0" y="139"/>
                </a:lnTo>
                <a:lnTo>
                  <a:pt x="0" y="0"/>
                </a:lnTo>
                <a:close/>
              </a:path>
              <a:path w="139" h="859">
                <a:moveTo>
                  <a:pt x="0" y="360"/>
                </a:moveTo>
                <a:lnTo>
                  <a:pt x="139" y="360"/>
                </a:lnTo>
                <a:lnTo>
                  <a:pt x="139" y="499"/>
                </a:lnTo>
                <a:lnTo>
                  <a:pt x="0" y="499"/>
                </a:lnTo>
                <a:lnTo>
                  <a:pt x="0" y="360"/>
                </a:lnTo>
                <a:close/>
              </a:path>
              <a:path w="139" h="859">
                <a:moveTo>
                  <a:pt x="0" y="720"/>
                </a:moveTo>
                <a:lnTo>
                  <a:pt x="139" y="720"/>
                </a:lnTo>
                <a:lnTo>
                  <a:pt x="139" y="859"/>
                </a:lnTo>
                <a:lnTo>
                  <a:pt x="0" y="859"/>
                </a:lnTo>
                <a:lnTo>
                  <a:pt x="0" y="720"/>
                </a:lnTo>
                <a:close/>
              </a:path>
            </a:pathLst>
          </a:custGeom>
          <a:solidFill>
            <a:srgbClr val="E6DCC8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833359" y="0"/>
            <a:ext cx="4358640" cy="68580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 rot="21600000">
            <a:off x="0" y="440435"/>
            <a:ext cx="2919983" cy="5753100"/>
            <a:chOff x="0" y="0"/>
            <a:chExt cx="2919983" cy="5753100"/>
          </a:xfrm>
        </p:grpSpPr>
        <p:sp>
          <p:nvSpPr>
            <p:cNvPr id="10" name="rect"/>
            <p:cNvSpPr/>
            <p:nvPr/>
          </p:nvSpPr>
          <p:spPr>
            <a:xfrm>
              <a:off x="0" y="0"/>
              <a:ext cx="2520695" cy="5753100"/>
            </a:xfrm>
            <a:prstGeom prst="rect">
              <a:avLst/>
            </a:prstGeom>
            <a:solidFill>
              <a:srgbClr val="3D4756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" name="rect"/>
            <p:cNvSpPr/>
            <p:nvPr/>
          </p:nvSpPr>
          <p:spPr>
            <a:xfrm>
              <a:off x="1696211" y="3453384"/>
              <a:ext cx="1223772" cy="2299715"/>
            </a:xfrm>
            <a:prstGeom prst="rect">
              <a:avLst/>
            </a:prstGeom>
            <a:solidFill>
              <a:srgbClr val="C1A875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4" name="textbox 14"/>
            <p:cNvSpPr/>
            <p:nvPr/>
          </p:nvSpPr>
          <p:spPr>
            <a:xfrm>
              <a:off x="1262989" y="963853"/>
              <a:ext cx="626109" cy="131762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1000"/>
                </a:lnSpc>
              </a:pPr>
              <a:endParaRPr lang="en-US" altLang="en-US" sz="100" dirty="0"/>
            </a:p>
            <a:p>
              <a:pPr algn="r" rtl="0" eaLnBrk="0">
                <a:lnSpc>
                  <a:spcPct val="79000"/>
                </a:lnSpc>
                <a:spcBef>
                  <a:spcPts val="0"/>
                </a:spcBef>
              </a:pPr>
              <a:r>
                <a:rPr sz="4600" b="1" kern="0" spc="-37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目</a:t>
              </a:r>
              <a:endParaRPr lang="en-US" altLang="en-US" sz="4600" dirty="0"/>
            </a:p>
            <a:p>
              <a:pPr marL="12700" algn="l" rtl="0" eaLnBrk="0">
                <a:lnSpc>
                  <a:spcPts val="5790"/>
                </a:lnSpc>
              </a:pPr>
              <a:r>
                <a:rPr sz="4700" b="1" kern="0" spc="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录</a:t>
              </a:r>
              <a:endParaRPr lang="en-US" altLang="en-US" sz="4700" dirty="0"/>
            </a:p>
          </p:txBody>
        </p:sp>
      </p:grpSp>
      <p:sp>
        <p:nvSpPr>
          <p:cNvPr id="16" name="textbox 16"/>
          <p:cNvSpPr/>
          <p:nvPr/>
        </p:nvSpPr>
        <p:spPr>
          <a:xfrm>
            <a:off x="4956695" y="543483"/>
            <a:ext cx="1678304" cy="55422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22225" algn="l" rtl="0" eaLnBrk="0">
              <a:lnSpc>
                <a:spcPct val="95000"/>
              </a:lnSpc>
            </a:pPr>
            <a:r>
              <a:rPr sz="1700" b="1" kern="0" spc="30" dirty="0">
                <a:solidFill>
                  <a:srgbClr val="C1A87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</a:t>
            </a:r>
            <a:r>
              <a:rPr sz="1700" b="1" kern="0" spc="220" dirty="0">
                <a:solidFill>
                  <a:srgbClr val="C1A87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30" dirty="0">
                <a:solidFill>
                  <a:srgbClr val="C1A87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 背</a:t>
            </a:r>
            <a:r>
              <a:rPr sz="1700" b="1" kern="0" spc="50" dirty="0">
                <a:solidFill>
                  <a:srgbClr val="C1A87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30" dirty="0">
                <a:solidFill>
                  <a:srgbClr val="C1A87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景</a:t>
            </a:r>
            <a:endParaRPr lang="en-US" altLang="en-US" sz="1700" dirty="0"/>
          </a:p>
          <a:p>
            <a:pPr marL="29210" algn="l" rtl="0" eaLnBrk="0">
              <a:lnSpc>
                <a:spcPct val="85000"/>
              </a:lnSpc>
              <a:spcBef>
                <a:spcPts val="685"/>
              </a:spcBef>
            </a:pPr>
            <a:r>
              <a:rPr sz="1000" kern="0" spc="3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PROJECT BACKG</a:t>
            </a:r>
            <a:r>
              <a:rPr sz="1000" kern="0" spc="2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ROUND</a:t>
            </a:r>
            <a:endParaRPr lang="en-US" altLang="en-US" sz="1000" dirty="0"/>
          </a:p>
          <a:p>
            <a:pPr algn="l" rtl="0" eaLnBrk="0">
              <a:lnSpc>
                <a:spcPct val="113000"/>
              </a:lnSpc>
            </a:pPr>
            <a:endParaRPr lang="en-US" altLang="en-US" sz="1000" dirty="0"/>
          </a:p>
          <a:p>
            <a:pPr algn="l" rtl="0" eaLnBrk="0">
              <a:lnSpc>
                <a:spcPct val="114000"/>
              </a:lnSpc>
            </a:pPr>
            <a:endParaRPr lang="en-US" altLang="en-US" sz="1000" dirty="0"/>
          </a:p>
          <a:p>
            <a:pPr marL="12700" algn="l" rtl="0" eaLnBrk="0">
              <a:lnSpc>
                <a:spcPct val="95000"/>
              </a:lnSpc>
              <a:spcBef>
                <a:spcPts val="515"/>
              </a:spcBef>
            </a:pPr>
            <a:r>
              <a:rPr sz="1700" b="1" kern="0" spc="3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</a:t>
            </a:r>
            <a:r>
              <a:rPr sz="1700" b="1" kern="0" spc="23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3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 价</a:t>
            </a:r>
            <a:r>
              <a:rPr sz="1700" b="1" kern="0" spc="4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3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值</a:t>
            </a:r>
            <a:endParaRPr lang="en-US" altLang="en-US" sz="1700" dirty="0"/>
          </a:p>
          <a:p>
            <a:pPr marL="19685" algn="l" rtl="0" eaLnBrk="0">
              <a:lnSpc>
                <a:spcPct val="85000"/>
              </a:lnSpc>
              <a:spcBef>
                <a:spcPts val="685"/>
              </a:spcBef>
            </a:pPr>
            <a:r>
              <a:rPr sz="1000" kern="0" spc="2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PROJECT VALUE</a:t>
            </a:r>
            <a:endParaRPr lang="en-US" altLang="en-US" sz="1000" dirty="0"/>
          </a:p>
          <a:p>
            <a:pPr algn="l" rtl="0" eaLnBrk="0">
              <a:lnSpc>
                <a:spcPct val="110000"/>
              </a:lnSpc>
            </a:pPr>
            <a:endParaRPr lang="en-US" altLang="en-US" sz="1000" dirty="0"/>
          </a:p>
          <a:p>
            <a:pPr algn="l" rtl="0" eaLnBrk="0">
              <a:lnSpc>
                <a:spcPct val="110000"/>
              </a:lnSpc>
            </a:pPr>
            <a:endParaRPr lang="en-US" altLang="en-US" sz="1000" dirty="0"/>
          </a:p>
          <a:p>
            <a:pPr marL="35560" algn="l" rtl="0" eaLnBrk="0">
              <a:lnSpc>
                <a:spcPct val="95000"/>
              </a:lnSpc>
              <a:spcBef>
                <a:spcPts val="520"/>
              </a:spcBef>
            </a:pPr>
            <a:r>
              <a:rPr sz="1700" b="1" kern="0" spc="60" dirty="0">
                <a:solidFill>
                  <a:srgbClr val="C1A87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课 程 体 系</a:t>
            </a:r>
            <a:endParaRPr lang="en-US" altLang="en-US" sz="1700" dirty="0"/>
          </a:p>
          <a:p>
            <a:pPr marL="38100" algn="l" rtl="0" eaLnBrk="0">
              <a:lnSpc>
                <a:spcPct val="85000"/>
              </a:lnSpc>
              <a:spcBef>
                <a:spcPts val="685"/>
              </a:spcBef>
            </a:pPr>
            <a:r>
              <a:rPr sz="1000" kern="0" spc="30" dirty="0">
                <a:solidFill>
                  <a:srgbClr val="C1A875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CURRICULUM SY</a:t>
            </a:r>
            <a:r>
              <a:rPr sz="1000" kern="0" spc="20" dirty="0">
                <a:solidFill>
                  <a:srgbClr val="C1A875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STEM</a:t>
            </a:r>
            <a:endParaRPr lang="en-US" altLang="en-US" sz="1000" dirty="0"/>
          </a:p>
          <a:p>
            <a:pPr algn="l" rtl="0" eaLnBrk="0">
              <a:lnSpc>
                <a:spcPct val="192000"/>
              </a:lnSpc>
            </a:pPr>
            <a:endParaRPr lang="en-US" altLang="en-US" sz="1000" dirty="0"/>
          </a:p>
          <a:p>
            <a:pPr marL="22860" algn="l" rtl="0" eaLnBrk="0">
              <a:lnSpc>
                <a:spcPct val="95000"/>
              </a:lnSpc>
              <a:spcBef>
                <a:spcPts val="520"/>
              </a:spcBef>
            </a:pPr>
            <a:r>
              <a:rPr sz="1700" b="1" kern="0" spc="6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课 程 特 色</a:t>
            </a:r>
            <a:endParaRPr lang="en-US" altLang="en-US" sz="1700" dirty="0"/>
          </a:p>
          <a:p>
            <a:pPr marL="25400" algn="l" rtl="0" eaLnBrk="0">
              <a:lnSpc>
                <a:spcPct val="85000"/>
              </a:lnSpc>
              <a:spcBef>
                <a:spcPts val="685"/>
              </a:spcBef>
            </a:pPr>
            <a:r>
              <a:rPr sz="1000" kern="0" spc="20" dirty="0">
                <a:solidFill>
                  <a:srgbClr val="3D475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CURRICULUM</a:t>
            </a:r>
            <a:r>
              <a:rPr sz="1000" kern="0" spc="170" dirty="0">
                <a:solidFill>
                  <a:srgbClr val="3D475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3D475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FEATURES</a:t>
            </a:r>
            <a:endParaRPr lang="en-US" altLang="en-US" sz="1000" dirty="0"/>
          </a:p>
          <a:p>
            <a:pPr algn="l" rtl="0" eaLnBrk="0">
              <a:lnSpc>
                <a:spcPct val="180000"/>
              </a:lnSpc>
            </a:pPr>
            <a:endParaRPr lang="en-US" altLang="en-US" sz="1000" dirty="0"/>
          </a:p>
          <a:p>
            <a:pPr marL="34925" algn="l" rtl="0" eaLnBrk="0">
              <a:lnSpc>
                <a:spcPct val="96000"/>
              </a:lnSpc>
              <a:spcBef>
                <a:spcPts val="520"/>
              </a:spcBef>
            </a:pPr>
            <a:r>
              <a:rPr sz="1700" b="1" kern="0" spc="30" dirty="0">
                <a:solidFill>
                  <a:srgbClr val="C1A87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导</a:t>
            </a:r>
            <a:r>
              <a:rPr sz="1700" b="1" kern="0" spc="150" dirty="0">
                <a:solidFill>
                  <a:srgbClr val="C1A87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30" dirty="0">
                <a:solidFill>
                  <a:srgbClr val="C1A87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师</a:t>
            </a:r>
            <a:r>
              <a:rPr sz="1700" b="1" kern="0" spc="120" dirty="0">
                <a:solidFill>
                  <a:srgbClr val="C1A87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30" dirty="0">
                <a:solidFill>
                  <a:srgbClr val="C1A87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阵 容</a:t>
            </a:r>
            <a:endParaRPr lang="en-US" altLang="en-US" sz="1700" dirty="0"/>
          </a:p>
          <a:p>
            <a:pPr marL="22225" algn="l" rtl="0" eaLnBrk="0">
              <a:lnSpc>
                <a:spcPct val="85000"/>
              </a:lnSpc>
              <a:spcBef>
                <a:spcPts val="685"/>
              </a:spcBef>
            </a:pPr>
            <a:r>
              <a:rPr sz="1000" kern="0" spc="20" dirty="0">
                <a:solidFill>
                  <a:srgbClr val="C1A875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TUTOR TEAM</a:t>
            </a:r>
            <a:endParaRPr lang="en-US" altLang="en-US" sz="1000" dirty="0"/>
          </a:p>
          <a:p>
            <a:pPr algn="l" rtl="0" eaLnBrk="0">
              <a:lnSpc>
                <a:spcPct val="124000"/>
              </a:lnSpc>
            </a:pPr>
            <a:endParaRPr lang="en-US" altLang="en-US" sz="1000" dirty="0"/>
          </a:p>
          <a:p>
            <a:pPr algn="l" rtl="0" eaLnBrk="0">
              <a:lnSpc>
                <a:spcPct val="125000"/>
              </a:lnSpc>
            </a:pPr>
            <a:endParaRPr lang="en-US" altLang="en-US" sz="1000" dirty="0"/>
          </a:p>
          <a:p>
            <a:pPr marL="22860" algn="l" rtl="0" eaLnBrk="0">
              <a:lnSpc>
                <a:spcPct val="95000"/>
              </a:lnSpc>
              <a:spcBef>
                <a:spcPts val="515"/>
              </a:spcBef>
            </a:pPr>
            <a:r>
              <a:rPr sz="1700" b="1" kern="0" spc="4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 名</a:t>
            </a:r>
            <a:r>
              <a:rPr sz="1700" b="1" kern="0" spc="17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4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申</a:t>
            </a:r>
            <a:r>
              <a:rPr sz="1700" b="1" kern="0" spc="5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4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请</a:t>
            </a:r>
            <a:endParaRPr lang="en-US" altLang="en-US" sz="1700" dirty="0"/>
          </a:p>
          <a:p>
            <a:pPr marL="19050" algn="l" rtl="0" eaLnBrk="0">
              <a:lnSpc>
                <a:spcPct val="85000"/>
              </a:lnSpc>
              <a:spcBef>
                <a:spcPts val="685"/>
              </a:spcBef>
            </a:pPr>
            <a:r>
              <a:rPr sz="1000" kern="0" spc="30" dirty="0">
                <a:solidFill>
                  <a:srgbClr val="3D475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APPLICATI</a:t>
            </a:r>
            <a:r>
              <a:rPr sz="1000" kern="0" spc="20" dirty="0">
                <a:solidFill>
                  <a:srgbClr val="3D475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</a:t>
            </a:r>
            <a:endParaRPr lang="en-US" altLang="en-US" sz="1000" dirty="0"/>
          </a:p>
          <a:p>
            <a:pPr algn="l" rtl="0" eaLnBrk="0">
              <a:lnSpc>
                <a:spcPct val="164000"/>
              </a:lnSpc>
            </a:pPr>
            <a:endParaRPr lang="en-US" altLang="en-US" sz="1000" dirty="0"/>
          </a:p>
          <a:p>
            <a:pPr marL="13335" algn="l" rtl="0" eaLnBrk="0">
              <a:lnSpc>
                <a:spcPct val="96000"/>
              </a:lnSpc>
              <a:spcBef>
                <a:spcPts val="515"/>
              </a:spcBef>
            </a:pPr>
            <a:r>
              <a:rPr sz="1700" b="1" kern="0" spc="30" dirty="0">
                <a:solidFill>
                  <a:srgbClr val="C1A87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 学</a:t>
            </a:r>
            <a:r>
              <a:rPr sz="1700" b="1" kern="0" spc="140" dirty="0">
                <a:solidFill>
                  <a:srgbClr val="C1A87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30" dirty="0">
                <a:solidFill>
                  <a:srgbClr val="C1A87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</a:t>
            </a:r>
            <a:r>
              <a:rPr sz="1700" b="1" kern="0" spc="120" dirty="0">
                <a:solidFill>
                  <a:srgbClr val="C1A87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30" dirty="0">
                <a:solidFill>
                  <a:srgbClr val="C1A87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间</a:t>
            </a:r>
            <a:endParaRPr lang="en-US" altLang="en-US" sz="1700" dirty="0"/>
          </a:p>
          <a:p>
            <a:pPr algn="l" rtl="0" eaLnBrk="0">
              <a:lnSpc>
                <a:spcPct val="114000"/>
              </a:lnSpc>
            </a:pPr>
            <a:endParaRPr lang="en-US" altLang="en-US" sz="500" dirty="0"/>
          </a:p>
          <a:p>
            <a:pPr marL="15240" algn="l" rtl="0" eaLnBrk="0">
              <a:lnSpc>
                <a:spcPct val="85000"/>
              </a:lnSpc>
              <a:spcBef>
                <a:spcPts val="0"/>
              </a:spcBef>
            </a:pPr>
            <a:r>
              <a:rPr sz="1000" kern="0" spc="2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SCHOOL</a:t>
            </a:r>
            <a:r>
              <a:rPr sz="1000" kern="0" spc="12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80808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BEGINS TIME</a:t>
            </a:r>
            <a:endParaRPr lang="en-US" altLang="en-US" sz="1000" dirty="0"/>
          </a:p>
        </p:txBody>
      </p:sp>
      <p:sp>
        <p:nvSpPr>
          <p:cNvPr id="18" name="textbox 18"/>
          <p:cNvSpPr/>
          <p:nvPr/>
        </p:nvSpPr>
        <p:spPr>
          <a:xfrm rot="5400000">
            <a:off x="-1274203" y="2951604"/>
            <a:ext cx="4026534" cy="7556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900" dirty="0"/>
          </a:p>
          <a:p>
            <a:pPr algn="l" rtl="0" eaLnBrk="0">
              <a:lnSpc>
                <a:spcPct val="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3000"/>
              </a:lnSpc>
            </a:pPr>
            <a:r>
              <a:rPr sz="4700" kern="0" spc="700" dirty="0">
                <a:ln w="17434" cap="flat" cmpd="sng">
                  <a:solidFill>
                    <a:srgbClr val="D9D9D9">
                      <a:alpha val="100000"/>
                    </a:srgbClr>
                  </a:solidFill>
                  <a:prstDash val="solid"/>
                  <a:bevel/>
                </a:ln>
                <a:solidFill>
                  <a:srgbClr val="D9D9D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CONTENTS</a:t>
            </a:r>
            <a:endParaRPr lang="en-US" altLang="en-US" sz="4700" dirty="0"/>
          </a:p>
        </p:txBody>
      </p:sp>
      <p:sp>
        <p:nvSpPr>
          <p:cNvPr id="20" name="textbox 20"/>
          <p:cNvSpPr/>
          <p:nvPr/>
        </p:nvSpPr>
        <p:spPr>
          <a:xfrm>
            <a:off x="3950208" y="3825240"/>
            <a:ext cx="699769" cy="701675"/>
          </a:xfrm>
          <a:prstGeom prst="rect">
            <a:avLst/>
          </a:prstGeom>
          <a:solidFill>
            <a:srgbClr val="C1A875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3000"/>
              </a:lnSpc>
            </a:pPr>
            <a:endParaRPr lang="en-US" altLang="en-US" sz="1000" dirty="0"/>
          </a:p>
          <a:p>
            <a:pPr marL="264795" algn="l" rtl="0" eaLnBrk="0">
              <a:lnSpc>
                <a:spcPct val="84000"/>
              </a:lnSpc>
              <a:spcBef>
                <a:spcPts val="5"/>
              </a:spcBef>
            </a:pPr>
            <a:r>
              <a:rPr sz="3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endParaRPr lang="en-US" altLang="en-US" sz="3200" dirty="0"/>
          </a:p>
        </p:txBody>
      </p:sp>
      <p:sp>
        <p:nvSpPr>
          <p:cNvPr id="22" name="textbox 22"/>
          <p:cNvSpPr/>
          <p:nvPr/>
        </p:nvSpPr>
        <p:spPr>
          <a:xfrm>
            <a:off x="3950208" y="440435"/>
            <a:ext cx="699769" cy="699769"/>
          </a:xfrm>
          <a:prstGeom prst="rect">
            <a:avLst/>
          </a:prstGeom>
          <a:solidFill>
            <a:srgbClr val="C1A875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lang="en-US" altLang="en-US" sz="1000" dirty="0"/>
          </a:p>
          <a:p>
            <a:pPr algn="l" rtl="0" eaLnBrk="0">
              <a:lnSpc>
                <a:spcPct val="10000"/>
              </a:lnSpc>
            </a:pPr>
            <a:endParaRPr lang="en-US" altLang="en-US" sz="100" dirty="0"/>
          </a:p>
          <a:p>
            <a:pPr marL="272415" algn="l" rtl="0" eaLnBrk="0">
              <a:lnSpc>
                <a:spcPct val="86000"/>
              </a:lnSpc>
            </a:pPr>
            <a:r>
              <a:rPr sz="3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lang="en-US" altLang="en-US" sz="3200" dirty="0"/>
          </a:p>
        </p:txBody>
      </p:sp>
      <p:sp>
        <p:nvSpPr>
          <p:cNvPr id="24" name="textbox 24"/>
          <p:cNvSpPr/>
          <p:nvPr/>
        </p:nvSpPr>
        <p:spPr>
          <a:xfrm>
            <a:off x="3950208" y="1280159"/>
            <a:ext cx="699769" cy="699769"/>
          </a:xfrm>
          <a:prstGeom prst="rect">
            <a:avLst/>
          </a:prstGeom>
          <a:solidFill>
            <a:srgbClr val="3D4756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lang="en-US" altLang="en-US" sz="1000" dirty="0"/>
          </a:p>
          <a:p>
            <a:pPr marL="254000" algn="l" rtl="0" eaLnBrk="0">
              <a:lnSpc>
                <a:spcPct val="85000"/>
              </a:lnSpc>
              <a:spcBef>
                <a:spcPts val="5"/>
              </a:spcBef>
            </a:pPr>
            <a:r>
              <a:rPr sz="3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endParaRPr lang="en-US" altLang="en-US" sz="3200" dirty="0"/>
          </a:p>
        </p:txBody>
      </p:sp>
      <p:sp>
        <p:nvSpPr>
          <p:cNvPr id="26" name="textbox 26"/>
          <p:cNvSpPr/>
          <p:nvPr/>
        </p:nvSpPr>
        <p:spPr>
          <a:xfrm>
            <a:off x="3950208" y="4683252"/>
            <a:ext cx="699769" cy="699769"/>
          </a:xfrm>
          <a:prstGeom prst="rect">
            <a:avLst/>
          </a:prstGeom>
          <a:solidFill>
            <a:srgbClr val="3D4756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</a:pPr>
            <a:endParaRPr lang="en-US" altLang="en-US" sz="1000" dirty="0"/>
          </a:p>
          <a:p>
            <a:pPr algn="l" rtl="0" eaLnBrk="0">
              <a:lnSpc>
                <a:spcPct val="7000"/>
              </a:lnSpc>
            </a:pPr>
            <a:endParaRPr lang="en-US" altLang="en-US" sz="100" dirty="0"/>
          </a:p>
          <a:p>
            <a:pPr marL="254000" algn="l" rtl="0" eaLnBrk="0">
              <a:lnSpc>
                <a:spcPct val="85000"/>
              </a:lnSpc>
            </a:pPr>
            <a:r>
              <a:rPr sz="3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endParaRPr lang="en-US" altLang="en-US" sz="3200" dirty="0"/>
          </a:p>
        </p:txBody>
      </p:sp>
      <p:sp>
        <p:nvSpPr>
          <p:cNvPr id="28" name="textbox 28"/>
          <p:cNvSpPr/>
          <p:nvPr/>
        </p:nvSpPr>
        <p:spPr>
          <a:xfrm>
            <a:off x="3950208" y="2124455"/>
            <a:ext cx="699769" cy="699769"/>
          </a:xfrm>
          <a:prstGeom prst="rect">
            <a:avLst/>
          </a:prstGeom>
          <a:solidFill>
            <a:srgbClr val="C1A875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lang="en-US" altLang="en-US" sz="1000" dirty="0"/>
          </a:p>
          <a:p>
            <a:pPr marL="258445" algn="l" rtl="0" eaLnBrk="0">
              <a:lnSpc>
                <a:spcPct val="85000"/>
              </a:lnSpc>
              <a:spcBef>
                <a:spcPts val="0"/>
              </a:spcBef>
            </a:pPr>
            <a:r>
              <a:rPr sz="3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endParaRPr lang="en-US" altLang="en-US" sz="3200" dirty="0"/>
          </a:p>
        </p:txBody>
      </p:sp>
      <p:sp>
        <p:nvSpPr>
          <p:cNvPr id="30" name="textbox 30"/>
          <p:cNvSpPr/>
          <p:nvPr/>
        </p:nvSpPr>
        <p:spPr>
          <a:xfrm>
            <a:off x="3950208" y="2968752"/>
            <a:ext cx="699769" cy="699769"/>
          </a:xfrm>
          <a:prstGeom prst="rect">
            <a:avLst/>
          </a:prstGeom>
          <a:solidFill>
            <a:srgbClr val="3D4756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3000"/>
              </a:lnSpc>
            </a:pPr>
            <a:endParaRPr lang="en-US" altLang="en-US" sz="1000" dirty="0"/>
          </a:p>
          <a:p>
            <a:pPr algn="l" rtl="0" eaLnBrk="0">
              <a:lnSpc>
                <a:spcPct val="7000"/>
              </a:lnSpc>
            </a:pPr>
            <a:endParaRPr lang="en-US" altLang="en-US" sz="100" dirty="0"/>
          </a:p>
          <a:p>
            <a:pPr marL="233680" algn="l" rtl="0" eaLnBrk="0">
              <a:lnSpc>
                <a:spcPct val="84000"/>
              </a:lnSpc>
            </a:pPr>
            <a:r>
              <a:rPr sz="3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endParaRPr lang="en-US" altLang="en-US" sz="3200" dirty="0"/>
          </a:p>
        </p:txBody>
      </p:sp>
      <p:sp>
        <p:nvSpPr>
          <p:cNvPr id="32" name="textbox 32"/>
          <p:cNvSpPr/>
          <p:nvPr/>
        </p:nvSpPr>
        <p:spPr>
          <a:xfrm>
            <a:off x="3941063" y="5494020"/>
            <a:ext cx="699769" cy="699769"/>
          </a:xfrm>
          <a:prstGeom prst="rect">
            <a:avLst/>
          </a:prstGeom>
          <a:solidFill>
            <a:srgbClr val="C1A875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3000"/>
              </a:lnSpc>
            </a:pPr>
            <a:endParaRPr lang="en-US" altLang="en-US" sz="1000" dirty="0"/>
          </a:p>
          <a:p>
            <a:pPr algn="l" rtl="0" eaLnBrk="0">
              <a:lnSpc>
                <a:spcPct val="7000"/>
              </a:lnSpc>
            </a:pPr>
            <a:endParaRPr lang="en-US" altLang="en-US" sz="100" dirty="0"/>
          </a:p>
          <a:p>
            <a:pPr marL="251460" algn="l" rtl="0" eaLnBrk="0">
              <a:lnSpc>
                <a:spcPct val="84000"/>
              </a:lnSpc>
            </a:pPr>
            <a:r>
              <a:rPr sz="3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</a:t>
            </a:r>
            <a:endParaRPr lang="en-US" alt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picture 2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244" name="picture 2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90956" y="2007107"/>
            <a:ext cx="11401043" cy="3261360"/>
          </a:xfrm>
          <a:prstGeom prst="rect">
            <a:avLst/>
          </a:prstGeom>
        </p:spPr>
      </p:pic>
      <p:graphicFrame>
        <p:nvGraphicFramePr>
          <p:cNvPr id="246" name="table 246"/>
          <p:cNvGraphicFramePr>
            <a:graphicFrameLocks noGrp="1"/>
          </p:cNvGraphicFramePr>
          <p:nvPr/>
        </p:nvGraphicFramePr>
        <p:xfrm>
          <a:off x="476034" y="424586"/>
          <a:ext cx="11715750" cy="6008370"/>
        </p:xfrm>
        <a:graphic>
          <a:graphicData uri="http://schemas.openxmlformats.org/drawingml/2006/table">
            <a:tbl>
              <a:tblPr/>
              <a:tblGrid>
                <a:gridCol w="3416300"/>
                <a:gridCol w="7818755"/>
                <a:gridCol w="480694"/>
              </a:tblGrid>
              <a:tr h="60083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marL="829945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12800" kern="0" spc="-180" dirty="0">
                          <a:ln w="46510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04</a:t>
                      </a:r>
                      <a:endParaRPr lang="en-US" altLang="en-US" sz="12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C1A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1A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A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marL="100457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44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课 程 特 色</a:t>
                      </a:r>
                      <a:endParaRPr lang="en-US" altLang="en-US" sz="44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200" dirty="0"/>
                    </a:p>
                    <a:p>
                      <a:pPr algn="l" rtl="0" eaLnBrk="0">
                        <a:lnSpc>
                          <a:spcPct val="11000"/>
                        </a:lnSpc>
                      </a:pPr>
                      <a:endParaRPr lang="en-US" altLang="en-US" sz="100" dirty="0"/>
                    </a:p>
                    <a:p>
                      <a:pPr marL="1005205" algn="l" rtl="0" eaLnBrk="0">
                        <a:lnSpc>
                          <a:spcPct val="85000"/>
                        </a:lnSpc>
                      </a:pPr>
                      <a:r>
                        <a:rPr sz="1700" kern="0" spc="200" dirty="0">
                          <a:ln w="6537" cap="flat" cmpd="sng">
                            <a:solidFill>
                              <a:srgbClr val="C1A875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C1A875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CURRICULUM</a:t>
                      </a:r>
                      <a:r>
                        <a:rPr sz="1700" kern="0" spc="260" dirty="0">
                          <a:solidFill>
                            <a:srgbClr val="C1A875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700" kern="0" spc="200" dirty="0">
                          <a:ln w="6537" cap="flat" cmpd="sng">
                            <a:solidFill>
                              <a:srgbClr val="C1A875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C1A875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</a:t>
                      </a:r>
                      <a:r>
                        <a:rPr sz="1700" kern="0" spc="190" dirty="0">
                          <a:ln w="6537" cap="flat" cmpd="sng">
                            <a:solidFill>
                              <a:srgbClr val="C1A875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C1A875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EATURES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C1A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A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A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C1A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30"/>
          <p:cNvGrpSpPr/>
          <p:nvPr/>
        </p:nvGrpSpPr>
        <p:grpSpPr>
          <a:xfrm rot="21600000">
            <a:off x="3180587" y="2065020"/>
            <a:ext cx="4497323" cy="2092451"/>
            <a:chOff x="0" y="0"/>
            <a:chExt cx="4497323" cy="2092451"/>
          </a:xfrm>
        </p:grpSpPr>
        <p:sp>
          <p:nvSpPr>
            <p:cNvPr id="248" name="path"/>
            <p:cNvSpPr/>
            <p:nvPr/>
          </p:nvSpPr>
          <p:spPr>
            <a:xfrm>
              <a:off x="0" y="0"/>
              <a:ext cx="2093975" cy="2092451"/>
            </a:xfrm>
            <a:custGeom>
              <a:avLst/>
              <a:gdLst/>
              <a:ahLst/>
              <a:cxnLst/>
              <a:rect l="0" t="0" r="0" b="0"/>
              <a:pathLst>
                <a:path w="3297" h="3295">
                  <a:moveTo>
                    <a:pt x="1648" y="0"/>
                  </a:moveTo>
                  <a:lnTo>
                    <a:pt x="3297" y="1646"/>
                  </a:lnTo>
                  <a:lnTo>
                    <a:pt x="1648" y="3295"/>
                  </a:lnTo>
                  <a:lnTo>
                    <a:pt x="0" y="1646"/>
                  </a:lnTo>
                  <a:lnTo>
                    <a:pt x="1648" y="0"/>
                  </a:lnTo>
                </a:path>
              </a:pathLst>
            </a:custGeom>
            <a:solidFill>
              <a:srgbClr val="C1A875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50" name="path"/>
            <p:cNvSpPr/>
            <p:nvPr/>
          </p:nvSpPr>
          <p:spPr>
            <a:xfrm>
              <a:off x="2403348" y="0"/>
              <a:ext cx="2093976" cy="2092451"/>
            </a:xfrm>
            <a:custGeom>
              <a:avLst/>
              <a:gdLst/>
              <a:ahLst/>
              <a:cxnLst/>
              <a:rect l="0" t="0" r="0" b="0"/>
              <a:pathLst>
                <a:path w="3297" h="3295">
                  <a:moveTo>
                    <a:pt x="1648" y="0"/>
                  </a:moveTo>
                  <a:lnTo>
                    <a:pt x="3297" y="1646"/>
                  </a:lnTo>
                  <a:lnTo>
                    <a:pt x="1648" y="3295"/>
                  </a:lnTo>
                  <a:lnTo>
                    <a:pt x="0" y="1646"/>
                  </a:lnTo>
                  <a:lnTo>
                    <a:pt x="1648" y="0"/>
                  </a:lnTo>
                </a:path>
              </a:pathLst>
            </a:custGeom>
            <a:solidFill>
              <a:srgbClr val="3D4756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52" name="textbox 252"/>
          <p:cNvSpPr/>
          <p:nvPr/>
        </p:nvSpPr>
        <p:spPr>
          <a:xfrm>
            <a:off x="1444898" y="2079205"/>
            <a:ext cx="8493759" cy="27101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3000"/>
              </a:lnSpc>
            </a:pPr>
            <a:endParaRPr lang="en-US" altLang="en-US" sz="1000" dirty="0"/>
          </a:p>
          <a:p>
            <a:pPr algn="l" rtl="0" eaLnBrk="0">
              <a:lnSpc>
                <a:spcPct val="114000"/>
              </a:lnSpc>
            </a:pPr>
            <a:endParaRPr lang="en-US" altLang="en-US" sz="1000" dirty="0"/>
          </a:p>
          <a:p>
            <a:pPr algn="l" rtl="0" eaLnBrk="0">
              <a:lnSpc>
                <a:spcPct val="114000"/>
              </a:lnSpc>
            </a:pPr>
            <a:endParaRPr lang="en-US" altLang="en-US" sz="1000" dirty="0"/>
          </a:p>
          <a:p>
            <a:pPr algn="l" rtl="0" eaLnBrk="0">
              <a:lnSpc>
                <a:spcPct val="114000"/>
              </a:lnSpc>
            </a:pPr>
            <a:endParaRPr lang="en-US" altLang="en-US" sz="1000" dirty="0"/>
          </a:p>
          <a:p>
            <a:pPr algn="l" rtl="0" eaLnBrk="0">
              <a:lnSpc>
                <a:spcPct val="114000"/>
              </a:lnSpc>
            </a:pPr>
            <a:endParaRPr lang="en-US" altLang="en-US" sz="1000" dirty="0"/>
          </a:p>
          <a:p>
            <a:pPr marL="12700" algn="l" rtl="0" eaLnBrk="0">
              <a:lnSpc>
                <a:spcPct val="86000"/>
              </a:lnSpc>
            </a:pPr>
            <a:r>
              <a:rPr sz="2100" kern="0" spc="190" baseline="-15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sz="13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</a:t>
            </a:r>
            <a:r>
              <a:rPr sz="3600" b="1" kern="0" spc="190" baseline="-640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案例详解</a:t>
            </a:r>
            <a:r>
              <a:rPr sz="2300" b="1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sz="3600" b="1" kern="0" spc="190" baseline="-640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资本实战</a:t>
            </a:r>
            <a:r>
              <a:rPr sz="23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endParaRPr lang="en-US" altLang="en-US" sz="2300" dirty="0"/>
          </a:p>
          <a:p>
            <a:pPr algn="l" rtl="0" eaLnBrk="0">
              <a:lnSpc>
                <a:spcPct val="104000"/>
              </a:lnSpc>
            </a:pPr>
            <a:endParaRPr lang="en-US" altLang="en-US" sz="1000" dirty="0"/>
          </a:p>
          <a:p>
            <a:pPr algn="l" rtl="0" eaLnBrk="0">
              <a:lnSpc>
                <a:spcPct val="104000"/>
              </a:lnSpc>
            </a:pPr>
            <a:endParaRPr lang="en-US" altLang="en-US" sz="1000" dirty="0"/>
          </a:p>
          <a:p>
            <a:pPr algn="l" rtl="0" eaLnBrk="0">
              <a:lnSpc>
                <a:spcPct val="104000"/>
              </a:lnSpc>
            </a:pPr>
            <a:endParaRPr lang="en-US" altLang="en-US" sz="1000" dirty="0"/>
          </a:p>
          <a:p>
            <a:pPr algn="l" rtl="0" eaLnBrk="0">
              <a:lnSpc>
                <a:spcPct val="105000"/>
              </a:lnSpc>
            </a:pPr>
            <a:endParaRPr lang="en-US" altLang="en-US" sz="1000" dirty="0"/>
          </a:p>
          <a:p>
            <a:pPr algn="l" rtl="0" eaLnBrk="0">
              <a:lnSpc>
                <a:spcPct val="105000"/>
              </a:lnSpc>
            </a:pPr>
            <a:endParaRPr lang="en-US" altLang="en-US" sz="1000" dirty="0"/>
          </a:p>
          <a:p>
            <a:pPr algn="l" rtl="0" eaLnBrk="0">
              <a:lnSpc>
                <a:spcPct val="105000"/>
              </a:lnSpc>
            </a:pPr>
            <a:endParaRPr lang="en-US" altLang="en-US" sz="1000" dirty="0"/>
          </a:p>
          <a:p>
            <a:pPr algn="l" rtl="0" eaLnBrk="0">
              <a:lnSpc>
                <a:spcPct val="105000"/>
              </a:lnSpc>
            </a:pPr>
            <a:endParaRPr lang="en-US" altLang="en-US" sz="1000" dirty="0"/>
          </a:p>
          <a:p>
            <a:pPr algn="l" rtl="0" eaLnBrk="0">
              <a:lnSpc>
                <a:spcPct val="105000"/>
              </a:lnSpc>
            </a:pPr>
            <a:endParaRPr lang="en-US" altLang="en-US" sz="1000" dirty="0"/>
          </a:p>
          <a:p>
            <a:pPr algn="l" rtl="0" eaLnBrk="0">
              <a:lnSpc>
                <a:spcPct val="117000"/>
              </a:lnSpc>
            </a:pPr>
            <a:endParaRPr lang="en-US" altLang="en-US" sz="300" dirty="0"/>
          </a:p>
          <a:p>
            <a:pPr marL="848995" algn="l" rtl="0" eaLnBrk="0">
              <a:lnSpc>
                <a:spcPct val="91000"/>
              </a:lnSpc>
              <a:spcBef>
                <a:spcPts val="5"/>
              </a:spcBef>
            </a:pPr>
            <a:r>
              <a:rPr sz="14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稀缺资本标的闭门路</a:t>
            </a:r>
            <a:endParaRPr lang="en-US" altLang="en-US" sz="1400" dirty="0"/>
          </a:p>
        </p:txBody>
      </p:sp>
      <p:sp>
        <p:nvSpPr>
          <p:cNvPr id="254" name="textbox 254"/>
          <p:cNvSpPr/>
          <p:nvPr/>
        </p:nvSpPr>
        <p:spPr>
          <a:xfrm>
            <a:off x="7988364" y="2079205"/>
            <a:ext cx="1951354" cy="2216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2000"/>
              </a:lnSpc>
            </a:pPr>
            <a:r>
              <a:rPr sz="14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募投管退全流程实战模</a:t>
            </a:r>
            <a:endParaRPr lang="en-US" altLang="en-US" sz="1400" dirty="0"/>
          </a:p>
        </p:txBody>
      </p:sp>
      <p:pic>
        <p:nvPicPr>
          <p:cNvPr id="256" name="picture 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740079" y="2819806"/>
            <a:ext cx="289242" cy="557822"/>
          </a:xfrm>
          <a:prstGeom prst="rect">
            <a:avLst/>
          </a:prstGeom>
        </p:spPr>
      </p:pic>
      <p:pic>
        <p:nvPicPr>
          <p:cNvPr id="258" name="picture 2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349351" y="2819806"/>
            <a:ext cx="289242" cy="557822"/>
          </a:xfrm>
          <a:prstGeom prst="rect">
            <a:avLst/>
          </a:prstGeom>
        </p:spPr>
      </p:pic>
      <p:sp>
        <p:nvSpPr>
          <p:cNvPr id="260" name="textbox 260"/>
          <p:cNvSpPr/>
          <p:nvPr/>
        </p:nvSpPr>
        <p:spPr>
          <a:xfrm>
            <a:off x="1026931" y="2175192"/>
            <a:ext cx="8911590" cy="110426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endParaRPr lang="en-US" altLang="en-US" sz="1000" dirty="0"/>
          </a:p>
          <a:p>
            <a:pPr marL="3472815" algn="l" rtl="0" eaLnBrk="0">
              <a:lnSpc>
                <a:spcPct val="91000"/>
              </a:lnSpc>
              <a:spcBef>
                <a:spcPts val="5"/>
              </a:spcBef>
              <a:tabLst>
                <a:tab pos="5318125" algn="l"/>
              </a:tabLst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</a:t>
            </a:r>
            <a:r>
              <a:rPr sz="14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拟，</a:t>
            </a:r>
            <a:r>
              <a:rPr sz="1400" kern="0" spc="-2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完整还原真实投</a:t>
            </a:r>
            <a:r>
              <a:rPr sz="14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</a:t>
            </a:r>
            <a:endParaRPr lang="en-US" altLang="en-US" sz="1400" dirty="0"/>
          </a:p>
          <a:p>
            <a:pPr marL="12700" algn="l" rtl="0" eaLnBrk="0">
              <a:lnSpc>
                <a:spcPts val="1740"/>
              </a:lnSpc>
              <a:spcBef>
                <a:spcPts val="125"/>
              </a:spcBef>
            </a:pPr>
            <a:r>
              <a:rPr sz="2100" kern="0" spc="150" baseline="7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深度剖析八大赛道标杆</a:t>
            </a:r>
            <a:r>
              <a:rPr sz="13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   </a:t>
            </a:r>
            <a:r>
              <a:rPr sz="2100" kern="0" spc="150" baseline="-10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决策逻辑</a:t>
            </a:r>
            <a:endParaRPr lang="en-US" altLang="en-US" sz="2100" baseline="-10000" dirty="0"/>
          </a:p>
          <a:p>
            <a:pPr marL="12700" algn="l" rtl="0" eaLnBrk="0">
              <a:lnSpc>
                <a:spcPct val="91000"/>
              </a:lnSpc>
              <a:spcBef>
                <a:spcPts val="280"/>
              </a:spcBef>
            </a:pPr>
            <a:r>
              <a:rPr sz="14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案例</a:t>
            </a:r>
            <a:r>
              <a:rPr sz="14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4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挖掘企业价值转</a:t>
            </a:r>
            <a:endParaRPr lang="en-US" altLang="en-US" sz="1400" dirty="0"/>
          </a:p>
          <a:p>
            <a:pPr algn="l" rtl="0" eaLnBrk="0">
              <a:lnSpc>
                <a:spcPct val="101000"/>
              </a:lnSpc>
            </a:pPr>
            <a:endParaRPr lang="en-US" altLang="en-US" sz="400" dirty="0"/>
          </a:p>
          <a:p>
            <a:pPr marL="997585" algn="l" rtl="0" eaLnBrk="0">
              <a:lnSpc>
                <a:spcPct val="91000"/>
              </a:lnSpc>
              <a:spcBef>
                <a:spcPts val="0"/>
              </a:spcBef>
            </a:pPr>
            <a:r>
              <a:rPr sz="14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型成功要素</a:t>
            </a:r>
            <a:endParaRPr lang="en-US" altLang="en-US" sz="1400" dirty="0"/>
          </a:p>
        </p:txBody>
      </p:sp>
      <p:pic>
        <p:nvPicPr>
          <p:cNvPr id="262" name="picture 2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345313" y="2187892"/>
            <a:ext cx="557822" cy="289242"/>
          </a:xfrm>
          <a:prstGeom prst="rect">
            <a:avLst/>
          </a:prstGeom>
        </p:spPr>
      </p:pic>
      <p:pic>
        <p:nvPicPr>
          <p:cNvPr id="264" name="picture 2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942181" y="2187892"/>
            <a:ext cx="557809" cy="289242"/>
          </a:xfrm>
          <a:prstGeom prst="rect">
            <a:avLst/>
          </a:prstGeom>
        </p:spPr>
      </p:pic>
      <p:pic>
        <p:nvPicPr>
          <p:cNvPr id="266" name="picture 2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950563" y="3740378"/>
            <a:ext cx="557822" cy="289242"/>
          </a:xfrm>
          <a:prstGeom prst="rect">
            <a:avLst/>
          </a:prstGeom>
        </p:spPr>
      </p:pic>
      <p:pic>
        <p:nvPicPr>
          <p:cNvPr id="268" name="picture 26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6353695" y="3740378"/>
            <a:ext cx="557822" cy="289242"/>
          </a:xfrm>
          <a:prstGeom prst="rect">
            <a:avLst/>
          </a:prstGeom>
        </p:spPr>
      </p:pic>
      <p:grpSp>
        <p:nvGrpSpPr>
          <p:cNvPr id="32" name="group 32"/>
          <p:cNvGrpSpPr/>
          <p:nvPr/>
        </p:nvGrpSpPr>
        <p:grpSpPr>
          <a:xfrm rot="21600000">
            <a:off x="4383023" y="3252215"/>
            <a:ext cx="4495800" cy="2092452"/>
            <a:chOff x="0" y="0"/>
            <a:chExt cx="4495800" cy="2092452"/>
          </a:xfrm>
        </p:grpSpPr>
        <p:sp>
          <p:nvSpPr>
            <p:cNvPr id="270" name="path"/>
            <p:cNvSpPr/>
            <p:nvPr/>
          </p:nvSpPr>
          <p:spPr>
            <a:xfrm>
              <a:off x="0" y="0"/>
              <a:ext cx="2092451" cy="2092452"/>
            </a:xfrm>
            <a:custGeom>
              <a:avLst/>
              <a:gdLst/>
              <a:ahLst/>
              <a:cxnLst/>
              <a:rect l="0" t="0" r="0" b="0"/>
              <a:pathLst>
                <a:path w="3295" h="3295">
                  <a:moveTo>
                    <a:pt x="1648" y="0"/>
                  </a:moveTo>
                  <a:lnTo>
                    <a:pt x="3295" y="1646"/>
                  </a:lnTo>
                  <a:lnTo>
                    <a:pt x="1648" y="3295"/>
                  </a:lnTo>
                  <a:lnTo>
                    <a:pt x="0" y="1646"/>
                  </a:lnTo>
                  <a:lnTo>
                    <a:pt x="1648" y="0"/>
                  </a:lnTo>
                </a:path>
              </a:pathLst>
            </a:custGeom>
            <a:solidFill>
              <a:srgbClr val="3D4756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72" name="path"/>
            <p:cNvSpPr/>
            <p:nvPr/>
          </p:nvSpPr>
          <p:spPr>
            <a:xfrm>
              <a:off x="2403347" y="0"/>
              <a:ext cx="2092452" cy="2092452"/>
            </a:xfrm>
            <a:custGeom>
              <a:avLst/>
              <a:gdLst/>
              <a:ahLst/>
              <a:cxnLst/>
              <a:rect l="0" t="0" r="0" b="0"/>
              <a:pathLst>
                <a:path w="3295" h="3295">
                  <a:moveTo>
                    <a:pt x="1646" y="0"/>
                  </a:moveTo>
                  <a:lnTo>
                    <a:pt x="3295" y="1646"/>
                  </a:lnTo>
                  <a:lnTo>
                    <a:pt x="1646" y="3295"/>
                  </a:lnTo>
                  <a:lnTo>
                    <a:pt x="0" y="1646"/>
                  </a:lnTo>
                  <a:lnTo>
                    <a:pt x="1646" y="0"/>
                  </a:lnTo>
                </a:path>
              </a:pathLst>
            </a:custGeom>
            <a:solidFill>
              <a:srgbClr val="C1A875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group 34"/>
          <p:cNvGrpSpPr/>
          <p:nvPr/>
        </p:nvGrpSpPr>
        <p:grpSpPr>
          <a:xfrm rot="21600000">
            <a:off x="0" y="6434328"/>
            <a:ext cx="12192000" cy="423671"/>
            <a:chOff x="0" y="0"/>
            <a:chExt cx="12192000" cy="423671"/>
          </a:xfrm>
        </p:grpSpPr>
        <p:sp>
          <p:nvSpPr>
            <p:cNvPr id="274" name="path"/>
            <p:cNvSpPr/>
            <p:nvPr/>
          </p:nvSpPr>
          <p:spPr>
            <a:xfrm>
              <a:off x="8895588" y="0"/>
              <a:ext cx="3296411" cy="423671"/>
            </a:xfrm>
            <a:custGeom>
              <a:avLst/>
              <a:gdLst/>
              <a:ahLst/>
              <a:cxnLst/>
              <a:rect l="0" t="0" r="0" b="0"/>
              <a:pathLst>
                <a:path w="5191" h="667">
                  <a:moveTo>
                    <a:pt x="0" y="0"/>
                  </a:moveTo>
                  <a:lnTo>
                    <a:pt x="5191" y="0"/>
                  </a:lnTo>
                  <a:lnTo>
                    <a:pt x="5191" y="667"/>
                  </a:lnTo>
                  <a:lnTo>
                    <a:pt x="0" y="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756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76" name="path"/>
            <p:cNvSpPr/>
            <p:nvPr/>
          </p:nvSpPr>
          <p:spPr>
            <a:xfrm>
              <a:off x="0" y="0"/>
              <a:ext cx="8895588" cy="423671"/>
            </a:xfrm>
            <a:custGeom>
              <a:avLst/>
              <a:gdLst/>
              <a:ahLst/>
              <a:cxnLst/>
              <a:rect l="0" t="0" r="0" b="0"/>
              <a:pathLst>
                <a:path w="14008" h="667">
                  <a:moveTo>
                    <a:pt x="0" y="0"/>
                  </a:moveTo>
                  <a:lnTo>
                    <a:pt x="14008" y="0"/>
                  </a:lnTo>
                  <a:lnTo>
                    <a:pt x="14008" y="667"/>
                  </a:lnTo>
                  <a:lnTo>
                    <a:pt x="0" y="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A875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78" name="textbox 278"/>
          <p:cNvSpPr/>
          <p:nvPr/>
        </p:nvSpPr>
        <p:spPr>
          <a:xfrm>
            <a:off x="4499127" y="3994022"/>
            <a:ext cx="6661150" cy="5918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lang="en-US" altLang="en-US" sz="700" dirty="0"/>
          </a:p>
          <a:p>
            <a:pPr algn="r" rtl="0" eaLnBrk="0">
              <a:lnSpc>
                <a:spcPct val="87000"/>
              </a:lnSpc>
              <a:spcBef>
                <a:spcPts val="5"/>
              </a:spcBef>
            </a:pPr>
            <a:r>
              <a:rPr sz="2300" b="1" kern="0" spc="1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超级路演</a:t>
            </a:r>
            <a:r>
              <a:rPr sz="2300" b="1" kern="0" spc="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sz="2300" b="1" kern="0" spc="1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产投共创</a:t>
            </a:r>
            <a:r>
              <a:rPr sz="2300" b="1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sz="1400" kern="0" spc="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标的企业四位</a:t>
            </a:r>
            <a:r>
              <a:rPr sz="1400" kern="0" spc="-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100" kern="0" spc="140" baseline="25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</a:t>
            </a:r>
            <a:r>
              <a:rPr sz="1300" kern="0" spc="-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体的</a:t>
            </a:r>
            <a:r>
              <a:rPr sz="1400" kern="0" spc="-2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100" kern="0" spc="140" baseline="25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</a:t>
            </a:r>
            <a:endParaRPr lang="en-US" altLang="en-US" sz="2100" baseline="25000" dirty="0"/>
          </a:p>
        </p:txBody>
      </p:sp>
      <p:pic>
        <p:nvPicPr>
          <p:cNvPr id="280" name="picture 28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8403021" y="4015117"/>
            <a:ext cx="289242" cy="557822"/>
          </a:xfrm>
          <a:prstGeom prst="rect">
            <a:avLst/>
          </a:prstGeom>
        </p:spPr>
      </p:pic>
      <p:pic>
        <p:nvPicPr>
          <p:cNvPr id="282" name="picture 28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6881787" y="4006722"/>
            <a:ext cx="289242" cy="557822"/>
          </a:xfrm>
          <a:prstGeom prst="rect">
            <a:avLst/>
          </a:prstGeom>
        </p:spPr>
      </p:pic>
      <p:pic>
        <p:nvPicPr>
          <p:cNvPr id="284" name="picture 28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6031140" y="4015117"/>
            <a:ext cx="289230" cy="557822"/>
          </a:xfrm>
          <a:prstGeom prst="rect">
            <a:avLst/>
          </a:prstGeom>
        </p:spPr>
      </p:pic>
      <p:pic>
        <p:nvPicPr>
          <p:cNvPr id="286" name="picture 28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4511827" y="4006722"/>
            <a:ext cx="289229" cy="557822"/>
          </a:xfrm>
          <a:prstGeom prst="rect">
            <a:avLst/>
          </a:prstGeom>
        </p:spPr>
      </p:pic>
      <p:sp>
        <p:nvSpPr>
          <p:cNvPr id="288" name="textbox 288"/>
          <p:cNvSpPr/>
          <p:nvPr/>
        </p:nvSpPr>
        <p:spPr>
          <a:xfrm>
            <a:off x="2896429" y="4914595"/>
            <a:ext cx="5229859" cy="3867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7000"/>
              </a:lnSpc>
            </a:pPr>
            <a:endParaRPr lang="en-US" altLang="en-US" sz="1000" dirty="0"/>
          </a:p>
          <a:p>
            <a:pPr algn="l" rtl="0" eaLnBrk="0">
              <a:lnSpc>
                <a:spcPct val="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4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目的跟投机会      </a:t>
            </a:r>
            <a:r>
              <a:rPr sz="14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 </a:t>
            </a:r>
            <a:endParaRPr lang="en-US" altLang="en-US" sz="1400" dirty="0"/>
          </a:p>
        </p:txBody>
      </p:sp>
      <p:pic>
        <p:nvPicPr>
          <p:cNvPr id="290" name="picture 29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7516093" y="4927295"/>
            <a:ext cx="557821" cy="289229"/>
          </a:xfrm>
          <a:prstGeom prst="rect">
            <a:avLst/>
          </a:prstGeom>
        </p:spPr>
      </p:pic>
      <p:pic>
        <p:nvPicPr>
          <p:cNvPr id="292" name="picture 29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5112960" y="4927295"/>
            <a:ext cx="557822" cy="289229"/>
          </a:xfrm>
          <a:prstGeom prst="rect">
            <a:avLst/>
          </a:prstGeom>
        </p:spPr>
      </p:pic>
      <p:sp>
        <p:nvSpPr>
          <p:cNvPr id="294" name="textbox 294"/>
          <p:cNvSpPr/>
          <p:nvPr/>
        </p:nvSpPr>
        <p:spPr>
          <a:xfrm>
            <a:off x="4867819" y="616453"/>
            <a:ext cx="2381250" cy="63309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4400" b="1" kern="0" spc="230" dirty="0">
                <a:solidFill>
                  <a:srgbClr val="C1A87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课程特色</a:t>
            </a:r>
            <a:endParaRPr lang="en-US" altLang="en-US" sz="4400" dirty="0"/>
          </a:p>
        </p:txBody>
      </p:sp>
      <p:pic>
        <p:nvPicPr>
          <p:cNvPr id="296" name="picture 29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5143741" y="3374809"/>
            <a:ext cx="2960953" cy="289229"/>
          </a:xfrm>
          <a:prstGeom prst="rect">
            <a:avLst/>
          </a:prstGeom>
        </p:spPr>
      </p:pic>
      <p:sp>
        <p:nvSpPr>
          <p:cNvPr id="300" name="textbox 300"/>
          <p:cNvSpPr/>
          <p:nvPr/>
        </p:nvSpPr>
        <p:spPr>
          <a:xfrm>
            <a:off x="9185888" y="3949081"/>
            <a:ext cx="2135504" cy="20256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algn="r" rtl="0" eaLnBrk="0">
              <a:lnSpc>
                <a:spcPct val="83000"/>
              </a:lnSpc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汇集政府</a:t>
            </a:r>
            <a:r>
              <a:rPr sz="14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kern="0" spc="-2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产业</a:t>
            </a:r>
            <a:r>
              <a:rPr sz="1400" kern="0" spc="-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kern="0" spc="-2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资本、</a:t>
            </a:r>
            <a:endParaRPr lang="en-US" altLang="en-US" sz="1400" dirty="0"/>
          </a:p>
        </p:txBody>
      </p:sp>
      <p:sp>
        <p:nvSpPr>
          <p:cNvPr id="302" name="textbox 302"/>
          <p:cNvSpPr/>
          <p:nvPr/>
        </p:nvSpPr>
        <p:spPr>
          <a:xfrm>
            <a:off x="2282326" y="4824746"/>
            <a:ext cx="1776095" cy="2038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3000"/>
              </a:lnSpc>
            </a:pPr>
            <a:r>
              <a:rPr sz="14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演，</a:t>
            </a:r>
            <a:r>
              <a:rPr sz="1400" kern="0" spc="-2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顶级资本领投项</a:t>
            </a:r>
            <a:endParaRPr lang="en-US" altLang="en-US" sz="1400" dirty="0"/>
          </a:p>
        </p:txBody>
      </p:sp>
      <p:sp>
        <p:nvSpPr>
          <p:cNvPr id="304" name="textbox 304"/>
          <p:cNvSpPr/>
          <p:nvPr/>
        </p:nvSpPr>
        <p:spPr>
          <a:xfrm>
            <a:off x="9187316" y="4460712"/>
            <a:ext cx="1579244" cy="2032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3000"/>
              </a:lnSpc>
            </a:pPr>
            <a:r>
              <a:rPr sz="14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站式产业资本服务</a:t>
            </a:r>
            <a:endParaRPr lang="en-US" altLang="en-US" sz="1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6"/>
          <p:cNvGrpSpPr/>
          <p:nvPr/>
        </p:nvGrpSpPr>
        <p:grpSpPr>
          <a:xfrm rot="21600000">
            <a:off x="0" y="5269991"/>
            <a:ext cx="12192000" cy="1588008"/>
            <a:chOff x="0" y="0"/>
            <a:chExt cx="12192000" cy="1588008"/>
          </a:xfrm>
        </p:grpSpPr>
        <p:sp>
          <p:nvSpPr>
            <p:cNvPr id="306" name="path"/>
            <p:cNvSpPr/>
            <p:nvPr/>
          </p:nvSpPr>
          <p:spPr>
            <a:xfrm>
              <a:off x="539496" y="0"/>
              <a:ext cx="11652504" cy="1588008"/>
            </a:xfrm>
            <a:custGeom>
              <a:avLst/>
              <a:gdLst/>
              <a:ahLst/>
              <a:cxnLst/>
              <a:rect l="0" t="0" r="0" b="0"/>
              <a:pathLst>
                <a:path w="18350" h="2500">
                  <a:moveTo>
                    <a:pt x="18350" y="2500"/>
                  </a:moveTo>
                  <a:lnTo>
                    <a:pt x="18350" y="0"/>
                  </a:lnTo>
                  <a:lnTo>
                    <a:pt x="0" y="2500"/>
                  </a:lnTo>
                  <a:lnTo>
                    <a:pt x="18350" y="2500"/>
                  </a:lnTo>
                </a:path>
              </a:pathLst>
            </a:custGeom>
            <a:solidFill>
              <a:srgbClr val="C1A875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08" name="path"/>
            <p:cNvSpPr/>
            <p:nvPr/>
          </p:nvSpPr>
          <p:spPr>
            <a:xfrm>
              <a:off x="0" y="254508"/>
              <a:ext cx="3390900" cy="1333500"/>
            </a:xfrm>
            <a:custGeom>
              <a:avLst/>
              <a:gdLst/>
              <a:ahLst/>
              <a:cxnLst/>
              <a:rect l="0" t="0" r="0" b="0"/>
              <a:pathLst>
                <a:path w="5340" h="2100">
                  <a:moveTo>
                    <a:pt x="0" y="2100"/>
                  </a:moveTo>
                  <a:lnTo>
                    <a:pt x="0" y="0"/>
                  </a:lnTo>
                  <a:lnTo>
                    <a:pt x="5340" y="2100"/>
                  </a:lnTo>
                  <a:lnTo>
                    <a:pt x="0" y="2100"/>
                  </a:lnTo>
                </a:path>
              </a:pathLst>
            </a:custGeom>
            <a:solidFill>
              <a:srgbClr val="3D4756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310" name="table 310"/>
          <p:cNvGraphicFramePr>
            <a:graphicFrameLocks noGrp="1"/>
          </p:cNvGraphicFramePr>
          <p:nvPr/>
        </p:nvGraphicFramePr>
        <p:xfrm>
          <a:off x="2842123" y="3815007"/>
          <a:ext cx="6198235" cy="1412239"/>
        </p:xfrm>
        <a:graphic>
          <a:graphicData uri="http://schemas.openxmlformats.org/drawingml/2006/table">
            <a:tbl>
              <a:tblPr/>
              <a:tblGrid>
                <a:gridCol w="2028825"/>
                <a:gridCol w="2238375"/>
                <a:gridCol w="1931035"/>
              </a:tblGrid>
              <a:tr h="1412239">
                <a:tc>
                  <a:txBody>
                    <a:bodyPr/>
                    <a:lstStyle/>
                    <a:p>
                      <a:pPr marL="733425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</a:pPr>
                      <a:r>
                        <a:rPr sz="2700" b="1" kern="0" spc="3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访</a:t>
                      </a:r>
                      <a:endParaRPr lang="en-US" altLang="en-US" sz="2700" dirty="0"/>
                    </a:p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28000"/>
                        </a:lnSpc>
                      </a:pPr>
                      <a:endParaRPr lang="en-US" altLang="en-US" sz="300" dirty="0"/>
                    </a:p>
                    <a:p>
                      <a:pPr algn="l" rtl="0" eaLnBrk="0">
                        <a:lnSpc>
                          <a:spcPct val="112000"/>
                        </a:lnSpc>
                        <a:spcBef>
                          <a:spcPts val="0"/>
                        </a:spcBef>
                      </a:pPr>
                      <a:r>
                        <a:rPr sz="1500" kern="0" spc="19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近场感受八大科技</a:t>
                      </a:r>
                      <a:r>
                        <a:rPr sz="1500" kern="0" spc="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</a:t>
                      </a:r>
                      <a:r>
                        <a:rPr sz="1500" kern="0" spc="18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赛道标杆企业</a:t>
                      </a:r>
                      <a:endParaRPr lang="en-US" altLang="en-US" sz="1500" dirty="0"/>
                    </a:p>
                  </a:txBody>
                  <a:tcPr marL="0" marR="0" marT="78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0000"/>
                        </a:lnSpc>
                      </a:pPr>
                      <a:endParaRPr lang="en-US" altLang="en-US" sz="100" dirty="0"/>
                    </a:p>
                    <a:p>
                      <a:pPr marL="1039495" algn="l" rtl="0" eaLnBrk="0">
                        <a:lnSpc>
                          <a:spcPct val="88000"/>
                        </a:lnSpc>
                      </a:pPr>
                      <a:r>
                        <a:rPr sz="2700" b="1" kern="0" spc="6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研</a:t>
                      </a:r>
                      <a:endParaRPr lang="en-US" altLang="en-US" sz="2700" dirty="0"/>
                    </a:p>
                    <a:p>
                      <a:pPr algn="l" rtl="0" eaLnBrk="0">
                        <a:lnSpc>
                          <a:spcPct val="12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28000"/>
                        </a:lnSpc>
                      </a:pPr>
                      <a:endParaRPr lang="en-US" altLang="en-US" sz="300" dirty="0"/>
                    </a:p>
                    <a:p>
                      <a:pPr marL="309245" algn="l" rtl="0" eaLnBrk="0">
                        <a:lnSpc>
                          <a:spcPct val="113000"/>
                        </a:lnSpc>
                        <a:spcBef>
                          <a:spcPts val="0"/>
                        </a:spcBef>
                      </a:pPr>
                      <a:r>
                        <a:rPr sz="1500" kern="0" spc="19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研究科技创新与资</a:t>
                      </a:r>
                      <a:r>
                        <a:rPr sz="1500" kern="0" spc="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</a:t>
                      </a:r>
                      <a:r>
                        <a:rPr sz="1500" kern="0" spc="19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本发展的经验与内</a:t>
                      </a:r>
                      <a:r>
                        <a:rPr sz="1500" kern="0" spc="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</a:t>
                      </a:r>
                      <a:r>
                        <a:rPr sz="1500" kern="0" spc="16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在逻辑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52500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</a:pPr>
                      <a:r>
                        <a:rPr sz="2700" b="1" kern="0" spc="40" dirty="0">
                          <a:solidFill>
                            <a:srgbClr val="59595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投</a:t>
                      </a:r>
                      <a:endParaRPr lang="en-US" altLang="en-US" sz="2700" dirty="0"/>
                    </a:p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28000"/>
                        </a:lnSpc>
                      </a:pPr>
                      <a:endParaRPr lang="en-US" altLang="en-US" sz="300" dirty="0"/>
                    </a:p>
                    <a:p>
                      <a:pPr marL="212090" indent="-2540" algn="l" rtl="0" eaLnBrk="0">
                        <a:lnSpc>
                          <a:spcPct val="112000"/>
                        </a:lnSpc>
                        <a:spcBef>
                          <a:spcPts val="0"/>
                        </a:spcBef>
                      </a:pPr>
                      <a:r>
                        <a:rPr sz="1500" kern="0" spc="19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获得市场稀缺的产</a:t>
                      </a:r>
                      <a:r>
                        <a:rPr sz="1500" kern="0" spc="1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180" dirty="0">
                          <a:solidFill>
                            <a:srgbClr val="7F7F7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业资本投资机遇</a:t>
                      </a:r>
                      <a:endParaRPr lang="en-US" altLang="en-US" sz="1500" dirty="0"/>
                    </a:p>
                  </a:txBody>
                  <a:tcPr marL="0" marR="0" marT="78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12" name="textbox 312"/>
          <p:cNvSpPr/>
          <p:nvPr/>
        </p:nvSpPr>
        <p:spPr>
          <a:xfrm>
            <a:off x="716083" y="1279375"/>
            <a:ext cx="6598919" cy="6375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4400" b="1" kern="0" spc="300" dirty="0">
                <a:solidFill>
                  <a:srgbClr val="C1A87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产业资本五维学习方法论</a:t>
            </a:r>
            <a:endParaRPr lang="en-US" altLang="en-US" sz="4400" dirty="0"/>
          </a:p>
        </p:txBody>
      </p:sp>
      <p:sp>
        <p:nvSpPr>
          <p:cNvPr id="314" name="textbox 314"/>
          <p:cNvSpPr/>
          <p:nvPr/>
        </p:nvSpPr>
        <p:spPr>
          <a:xfrm>
            <a:off x="3174809" y="3011081"/>
            <a:ext cx="5532754" cy="5295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3965"/>
              </a:lnSpc>
            </a:pPr>
            <a:r>
              <a:rPr sz="5500" kern="0" spc="430" dirty="0">
                <a:solidFill>
                  <a:srgbClr val="3D475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5500" kern="0" spc="40" dirty="0">
                <a:solidFill>
                  <a:srgbClr val="3D475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</a:t>
            </a:r>
            <a:r>
              <a:rPr sz="5500" kern="0" spc="430" dirty="0">
                <a:solidFill>
                  <a:srgbClr val="A5A5A5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5500" kern="0" spc="430" dirty="0">
                <a:solidFill>
                  <a:srgbClr val="A5A5A5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</a:t>
            </a:r>
            <a:r>
              <a:rPr sz="5500" kern="0" spc="430" dirty="0">
                <a:solidFill>
                  <a:srgbClr val="3D475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nM</a:t>
            </a:r>
            <a:endParaRPr lang="en-US" altLang="en-US" sz="5500" dirty="0"/>
          </a:p>
        </p:txBody>
      </p:sp>
      <p:sp>
        <p:nvSpPr>
          <p:cNvPr id="316" name="path"/>
          <p:cNvSpPr/>
          <p:nvPr/>
        </p:nvSpPr>
        <p:spPr>
          <a:xfrm>
            <a:off x="5993562" y="3047072"/>
            <a:ext cx="512560" cy="480834"/>
          </a:xfrm>
          <a:custGeom>
            <a:avLst/>
            <a:gdLst/>
            <a:ahLst/>
            <a:cxnLst/>
            <a:rect l="0" t="0" r="0" b="0"/>
            <a:pathLst>
              <a:path w="807" h="757">
                <a:moveTo>
                  <a:pt x="396" y="0"/>
                </a:moveTo>
                <a:cubicBezTo>
                  <a:pt x="626" y="0"/>
                  <a:pt x="791" y="127"/>
                  <a:pt x="791" y="309"/>
                </a:cubicBezTo>
                <a:cubicBezTo>
                  <a:pt x="791" y="426"/>
                  <a:pt x="728" y="492"/>
                  <a:pt x="642" y="530"/>
                </a:cubicBezTo>
                <a:cubicBezTo>
                  <a:pt x="712" y="561"/>
                  <a:pt x="771" y="610"/>
                  <a:pt x="796" y="688"/>
                </a:cubicBezTo>
                <a:lnTo>
                  <a:pt x="807" y="757"/>
                </a:lnTo>
                <a:lnTo>
                  <a:pt x="570" y="757"/>
                </a:lnTo>
                <a:lnTo>
                  <a:pt x="561" y="709"/>
                </a:lnTo>
                <a:cubicBezTo>
                  <a:pt x="537" y="655"/>
                  <a:pt x="478" y="621"/>
                  <a:pt x="391" y="621"/>
                </a:cubicBezTo>
                <a:lnTo>
                  <a:pt x="356" y="621"/>
                </a:lnTo>
                <a:lnTo>
                  <a:pt x="356" y="450"/>
                </a:lnTo>
                <a:lnTo>
                  <a:pt x="391" y="450"/>
                </a:lnTo>
                <a:cubicBezTo>
                  <a:pt x="506" y="450"/>
                  <a:pt x="555" y="391"/>
                  <a:pt x="555" y="315"/>
                </a:cubicBezTo>
                <a:cubicBezTo>
                  <a:pt x="555" y="224"/>
                  <a:pt x="482" y="177"/>
                  <a:pt x="396" y="177"/>
                </a:cubicBezTo>
                <a:cubicBezTo>
                  <a:pt x="307" y="177"/>
                  <a:pt x="242" y="225"/>
                  <a:pt x="236" y="307"/>
                </a:cubicBezTo>
                <a:lnTo>
                  <a:pt x="0" y="307"/>
                </a:lnTo>
                <a:cubicBezTo>
                  <a:pt x="5" y="115"/>
                  <a:pt x="178" y="0"/>
                  <a:pt x="396" y="0"/>
                </a:cubicBezTo>
              </a:path>
            </a:pathLst>
          </a:custGeom>
          <a:solidFill>
            <a:srgbClr val="A5A5A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18" name="path"/>
          <p:cNvSpPr/>
          <p:nvPr/>
        </p:nvSpPr>
        <p:spPr>
          <a:xfrm>
            <a:off x="3757078" y="3034322"/>
            <a:ext cx="506235" cy="472935"/>
          </a:xfrm>
          <a:custGeom>
            <a:avLst/>
            <a:gdLst/>
            <a:ahLst/>
            <a:cxnLst/>
            <a:rect l="0" t="0" r="0" b="0"/>
            <a:pathLst>
              <a:path w="797" h="744">
                <a:moveTo>
                  <a:pt x="399" y="0"/>
                </a:moveTo>
                <a:cubicBezTo>
                  <a:pt x="631" y="0"/>
                  <a:pt x="797" y="121"/>
                  <a:pt x="797" y="317"/>
                </a:cubicBezTo>
                <a:cubicBezTo>
                  <a:pt x="797" y="423"/>
                  <a:pt x="747" y="480"/>
                  <a:pt x="657" y="567"/>
                </a:cubicBezTo>
                <a:lnTo>
                  <a:pt x="474" y="744"/>
                </a:lnTo>
                <a:lnTo>
                  <a:pt x="183" y="744"/>
                </a:lnTo>
                <a:lnTo>
                  <a:pt x="489" y="448"/>
                </a:lnTo>
                <a:cubicBezTo>
                  <a:pt x="537" y="400"/>
                  <a:pt x="557" y="366"/>
                  <a:pt x="557" y="316"/>
                </a:cubicBezTo>
                <a:cubicBezTo>
                  <a:pt x="557" y="234"/>
                  <a:pt x="500" y="179"/>
                  <a:pt x="399" y="179"/>
                </a:cubicBezTo>
                <a:cubicBezTo>
                  <a:pt x="320" y="179"/>
                  <a:pt x="239" y="213"/>
                  <a:pt x="239" y="319"/>
                </a:cubicBezTo>
                <a:lnTo>
                  <a:pt x="0" y="319"/>
                </a:lnTo>
                <a:cubicBezTo>
                  <a:pt x="0" y="119"/>
                  <a:pt x="174" y="0"/>
                  <a:pt x="399" y="0"/>
                </a:cubicBezTo>
              </a:path>
            </a:pathLst>
          </a:custGeom>
          <a:solidFill>
            <a:srgbClr val="3D4756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20" name="textbox 320"/>
          <p:cNvSpPr/>
          <p:nvPr/>
        </p:nvSpPr>
        <p:spPr>
          <a:xfrm>
            <a:off x="688282" y="3798757"/>
            <a:ext cx="1746250" cy="117093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751840" algn="l" rtl="0" eaLnBrk="0">
              <a:lnSpc>
                <a:spcPct val="94000"/>
              </a:lnSpc>
            </a:pPr>
            <a:r>
              <a:rPr sz="2700" b="1" kern="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</a:t>
            </a:r>
            <a:endParaRPr lang="en-US" altLang="en-US" sz="2700" dirty="0"/>
          </a:p>
          <a:p>
            <a:pPr algn="l" rtl="0" eaLnBrk="0">
              <a:lnSpc>
                <a:spcPct val="124000"/>
              </a:lnSpc>
            </a:pPr>
            <a:endParaRPr lang="en-US" altLang="en-US" sz="1000" dirty="0"/>
          </a:p>
          <a:p>
            <a:pPr algn="l" rtl="0" eaLnBrk="0">
              <a:lnSpc>
                <a:spcPct val="125000"/>
              </a:lnSpc>
            </a:pPr>
            <a:endParaRPr lang="en-US" altLang="en-US" sz="300" dirty="0"/>
          </a:p>
          <a:p>
            <a:pPr marL="12700" algn="l" rtl="0" eaLnBrk="0">
              <a:lnSpc>
                <a:spcPct val="112000"/>
              </a:lnSpc>
              <a:spcBef>
                <a:spcPts val="0"/>
              </a:spcBef>
            </a:pPr>
            <a:r>
              <a:rPr sz="1500" kern="0" spc="19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全面学习资本运营</a:t>
            </a:r>
            <a:r>
              <a:rPr sz="1500" kern="0" spc="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8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系统化课程</a:t>
            </a:r>
            <a:endParaRPr lang="en-US" altLang="en-US" sz="1500" dirty="0"/>
          </a:p>
        </p:txBody>
      </p:sp>
      <p:sp>
        <p:nvSpPr>
          <p:cNvPr id="322" name="textbox 322"/>
          <p:cNvSpPr/>
          <p:nvPr/>
        </p:nvSpPr>
        <p:spPr>
          <a:xfrm>
            <a:off x="9614043" y="3801242"/>
            <a:ext cx="1745614" cy="11684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7000"/>
              </a:lnSpc>
            </a:pPr>
            <a:endParaRPr lang="en-US" altLang="en-US" sz="100" dirty="0"/>
          </a:p>
          <a:p>
            <a:pPr marL="748665" algn="l" rtl="0" eaLnBrk="0">
              <a:lnSpc>
                <a:spcPct val="93000"/>
              </a:lnSpc>
            </a:pPr>
            <a:r>
              <a:rPr sz="2700" b="1" kern="0" spc="7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游</a:t>
            </a:r>
            <a:endParaRPr lang="en-US" altLang="en-US" sz="2700" dirty="0"/>
          </a:p>
          <a:p>
            <a:pPr algn="l" rtl="0" eaLnBrk="0">
              <a:lnSpc>
                <a:spcPct val="123000"/>
              </a:lnSpc>
            </a:pPr>
            <a:endParaRPr lang="en-US" altLang="en-US" sz="1000" dirty="0"/>
          </a:p>
          <a:p>
            <a:pPr algn="l" rtl="0" eaLnBrk="0">
              <a:lnSpc>
                <a:spcPct val="127000"/>
              </a:lnSpc>
            </a:pPr>
            <a:endParaRPr lang="en-US" altLang="en-US" sz="300" dirty="0"/>
          </a:p>
          <a:p>
            <a:pPr marL="12700" indent="2540" algn="l" rtl="0" eaLnBrk="0">
              <a:lnSpc>
                <a:spcPct val="112000"/>
              </a:lnSpc>
              <a:spcBef>
                <a:spcPts val="5"/>
              </a:spcBef>
            </a:pPr>
            <a:r>
              <a:rPr sz="1500" kern="0" spc="18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志向相同的企业家</a:t>
            </a:r>
            <a:r>
              <a:rPr sz="1500" kern="0" spc="6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8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投资人学游天下</a:t>
            </a:r>
            <a:endParaRPr lang="en-US" altLang="en-US" sz="1500" dirty="0"/>
          </a:p>
        </p:txBody>
      </p:sp>
      <p:sp>
        <p:nvSpPr>
          <p:cNvPr id="326" name="textbox 326"/>
          <p:cNvSpPr/>
          <p:nvPr/>
        </p:nvSpPr>
        <p:spPr>
          <a:xfrm>
            <a:off x="585457" y="2512047"/>
            <a:ext cx="9109075" cy="1022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600"/>
              </a:lnSpc>
            </a:pPr>
            <a:r>
              <a:rPr sz="900" kern="0" spc="40" dirty="0">
                <a:solidFill>
                  <a:srgbClr val="C1A87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●--------------------------------</a:t>
            </a:r>
            <a:r>
              <a:rPr sz="900" kern="0" spc="30" dirty="0">
                <a:solidFill>
                  <a:srgbClr val="C1A87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----------------------------------------------------------------------------------------------------------------------------------------</a:t>
            </a:r>
            <a:endParaRPr lang="en-US" altLang="en-US" sz="900" dirty="0"/>
          </a:p>
        </p:txBody>
      </p:sp>
      <p:sp>
        <p:nvSpPr>
          <p:cNvPr id="328" name="path"/>
          <p:cNvSpPr/>
          <p:nvPr/>
        </p:nvSpPr>
        <p:spPr>
          <a:xfrm>
            <a:off x="988060" y="3033890"/>
            <a:ext cx="500951" cy="486549"/>
          </a:xfrm>
          <a:custGeom>
            <a:avLst/>
            <a:gdLst/>
            <a:ahLst/>
            <a:cxnLst/>
            <a:rect l="0" t="0" r="0" b="0"/>
            <a:pathLst>
              <a:path w="788" h="766">
                <a:moveTo>
                  <a:pt x="395" y="0"/>
                </a:moveTo>
                <a:cubicBezTo>
                  <a:pt x="606" y="0"/>
                  <a:pt x="788" y="115"/>
                  <a:pt x="788" y="321"/>
                </a:cubicBezTo>
                <a:lnTo>
                  <a:pt x="788" y="766"/>
                </a:lnTo>
                <a:lnTo>
                  <a:pt x="552" y="766"/>
                </a:lnTo>
                <a:lnTo>
                  <a:pt x="552" y="325"/>
                </a:lnTo>
                <a:cubicBezTo>
                  <a:pt x="552" y="233"/>
                  <a:pt x="488" y="177"/>
                  <a:pt x="395" y="177"/>
                </a:cubicBezTo>
                <a:cubicBezTo>
                  <a:pt x="302" y="177"/>
                  <a:pt x="236" y="233"/>
                  <a:pt x="236" y="325"/>
                </a:cubicBezTo>
                <a:lnTo>
                  <a:pt x="236" y="766"/>
                </a:lnTo>
                <a:lnTo>
                  <a:pt x="0" y="766"/>
                </a:lnTo>
                <a:lnTo>
                  <a:pt x="0" y="321"/>
                </a:lnTo>
                <a:cubicBezTo>
                  <a:pt x="0" y="115"/>
                  <a:pt x="184" y="0"/>
                  <a:pt x="395" y="0"/>
                </a:cubicBezTo>
              </a:path>
            </a:pathLst>
          </a:custGeom>
          <a:solidFill>
            <a:srgbClr val="C1A87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30" name="path"/>
          <p:cNvSpPr/>
          <p:nvPr/>
        </p:nvSpPr>
        <p:spPr>
          <a:xfrm>
            <a:off x="9873387" y="3033890"/>
            <a:ext cx="500950" cy="473367"/>
          </a:xfrm>
          <a:custGeom>
            <a:avLst/>
            <a:gdLst/>
            <a:ahLst/>
            <a:cxnLst/>
            <a:rect l="0" t="0" r="0" b="0"/>
            <a:pathLst>
              <a:path w="788" h="745">
                <a:moveTo>
                  <a:pt x="395" y="0"/>
                </a:moveTo>
                <a:cubicBezTo>
                  <a:pt x="606" y="0"/>
                  <a:pt x="788" y="115"/>
                  <a:pt x="788" y="321"/>
                </a:cubicBezTo>
                <a:lnTo>
                  <a:pt x="788" y="745"/>
                </a:lnTo>
                <a:lnTo>
                  <a:pt x="552" y="745"/>
                </a:lnTo>
                <a:lnTo>
                  <a:pt x="552" y="325"/>
                </a:lnTo>
                <a:cubicBezTo>
                  <a:pt x="552" y="233"/>
                  <a:pt x="488" y="177"/>
                  <a:pt x="395" y="177"/>
                </a:cubicBezTo>
                <a:cubicBezTo>
                  <a:pt x="302" y="177"/>
                  <a:pt x="236" y="233"/>
                  <a:pt x="236" y="325"/>
                </a:cubicBezTo>
                <a:lnTo>
                  <a:pt x="236" y="745"/>
                </a:lnTo>
                <a:lnTo>
                  <a:pt x="0" y="745"/>
                </a:lnTo>
                <a:lnTo>
                  <a:pt x="0" y="321"/>
                </a:lnTo>
                <a:cubicBezTo>
                  <a:pt x="0" y="115"/>
                  <a:pt x="184" y="0"/>
                  <a:pt x="395" y="0"/>
                </a:cubicBezTo>
              </a:path>
            </a:pathLst>
          </a:custGeom>
          <a:solidFill>
            <a:srgbClr val="C1A87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32" name="path"/>
          <p:cNvSpPr/>
          <p:nvPr/>
        </p:nvSpPr>
        <p:spPr>
          <a:xfrm>
            <a:off x="10514596" y="3033001"/>
            <a:ext cx="493052" cy="474256"/>
          </a:xfrm>
          <a:custGeom>
            <a:avLst/>
            <a:gdLst/>
            <a:ahLst/>
            <a:cxnLst/>
            <a:rect l="0" t="0" r="0" b="0"/>
            <a:pathLst>
              <a:path w="776" h="746">
                <a:moveTo>
                  <a:pt x="0" y="0"/>
                </a:moveTo>
                <a:lnTo>
                  <a:pt x="747" y="0"/>
                </a:lnTo>
                <a:lnTo>
                  <a:pt x="747" y="179"/>
                </a:lnTo>
                <a:lnTo>
                  <a:pt x="217" y="179"/>
                </a:lnTo>
                <a:lnTo>
                  <a:pt x="217" y="413"/>
                </a:lnTo>
                <a:cubicBezTo>
                  <a:pt x="252" y="386"/>
                  <a:pt x="325" y="358"/>
                  <a:pt x="413" y="358"/>
                </a:cubicBezTo>
                <a:cubicBezTo>
                  <a:pt x="522" y="358"/>
                  <a:pt x="605" y="387"/>
                  <a:pt x="658" y="432"/>
                </a:cubicBezTo>
                <a:cubicBezTo>
                  <a:pt x="761" y="518"/>
                  <a:pt x="776" y="620"/>
                  <a:pt x="776" y="723"/>
                </a:cubicBezTo>
                <a:lnTo>
                  <a:pt x="775" y="746"/>
                </a:lnTo>
                <a:lnTo>
                  <a:pt x="534" y="746"/>
                </a:lnTo>
                <a:lnTo>
                  <a:pt x="537" y="723"/>
                </a:lnTo>
                <a:cubicBezTo>
                  <a:pt x="537" y="597"/>
                  <a:pt x="493" y="527"/>
                  <a:pt x="377" y="527"/>
                </a:cubicBezTo>
                <a:cubicBezTo>
                  <a:pt x="279" y="527"/>
                  <a:pt x="235" y="573"/>
                  <a:pt x="218" y="616"/>
                </a:cubicBezTo>
                <a:lnTo>
                  <a:pt x="0" y="616"/>
                </a:lnTo>
                <a:lnTo>
                  <a:pt x="0" y="0"/>
                </a:lnTo>
              </a:path>
            </a:pathLst>
          </a:custGeom>
          <a:solidFill>
            <a:srgbClr val="C1A87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34" name="path"/>
          <p:cNvSpPr/>
          <p:nvPr/>
        </p:nvSpPr>
        <p:spPr>
          <a:xfrm>
            <a:off x="1705216" y="3032125"/>
            <a:ext cx="325348" cy="475132"/>
          </a:xfrm>
          <a:custGeom>
            <a:avLst/>
            <a:gdLst/>
            <a:ahLst/>
            <a:cxnLst/>
            <a:rect l="0" t="0" r="0" b="0"/>
            <a:pathLst>
              <a:path w="512" h="748">
                <a:moveTo>
                  <a:pt x="270" y="0"/>
                </a:moveTo>
                <a:lnTo>
                  <a:pt x="512" y="0"/>
                </a:lnTo>
                <a:lnTo>
                  <a:pt x="512" y="748"/>
                </a:lnTo>
                <a:lnTo>
                  <a:pt x="270" y="748"/>
                </a:lnTo>
                <a:lnTo>
                  <a:pt x="270" y="217"/>
                </a:lnTo>
                <a:lnTo>
                  <a:pt x="0" y="412"/>
                </a:lnTo>
                <a:lnTo>
                  <a:pt x="0" y="195"/>
                </a:lnTo>
                <a:lnTo>
                  <a:pt x="270" y="0"/>
                </a:lnTo>
              </a:path>
            </a:pathLst>
          </a:custGeom>
          <a:solidFill>
            <a:srgbClr val="C1A87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picture 3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338" name="picture 3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90956" y="2007107"/>
            <a:ext cx="11401043" cy="3261360"/>
          </a:xfrm>
          <a:prstGeom prst="rect">
            <a:avLst/>
          </a:prstGeom>
        </p:spPr>
      </p:pic>
      <p:graphicFrame>
        <p:nvGraphicFramePr>
          <p:cNvPr id="340" name="table 340"/>
          <p:cNvGraphicFramePr>
            <a:graphicFrameLocks noGrp="1"/>
          </p:cNvGraphicFramePr>
          <p:nvPr/>
        </p:nvGraphicFramePr>
        <p:xfrm>
          <a:off x="476034" y="424586"/>
          <a:ext cx="11715748" cy="6008370"/>
        </p:xfrm>
        <a:graphic>
          <a:graphicData uri="http://schemas.openxmlformats.org/drawingml/2006/table">
            <a:tbl>
              <a:tblPr/>
              <a:tblGrid>
                <a:gridCol w="3414394"/>
                <a:gridCol w="7821294"/>
                <a:gridCol w="480059"/>
              </a:tblGrid>
              <a:tr h="60083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marL="829945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12800" kern="0" spc="-180" dirty="0">
                          <a:ln w="46510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05</a:t>
                      </a:r>
                      <a:endParaRPr lang="en-US" altLang="en-US" sz="12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C1A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1A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A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marL="100520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4400" b="1" kern="0" spc="-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导</a:t>
                      </a:r>
                      <a:r>
                        <a:rPr sz="4400" b="1" kern="0" spc="2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4400" b="1" kern="0" spc="-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师</a:t>
                      </a:r>
                      <a:r>
                        <a:rPr sz="4400" b="1" kern="0" spc="2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4400" b="1" kern="0" spc="-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阵 容</a:t>
                      </a:r>
                      <a:endParaRPr lang="en-US" altLang="en-US" sz="44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200" dirty="0"/>
                    </a:p>
                    <a:p>
                      <a:pPr algn="l" rtl="0" eaLnBrk="0">
                        <a:lnSpc>
                          <a:spcPct val="11000"/>
                        </a:lnSpc>
                      </a:pPr>
                      <a:endParaRPr lang="en-US" altLang="en-US" sz="100" dirty="0"/>
                    </a:p>
                    <a:p>
                      <a:pPr marL="1002030" algn="l" rtl="0" eaLnBrk="0">
                        <a:lnSpc>
                          <a:spcPct val="85000"/>
                        </a:lnSpc>
                      </a:pPr>
                      <a:r>
                        <a:rPr sz="1700" kern="0" spc="210" dirty="0">
                          <a:ln w="6537" cap="flat" cmpd="sng">
                            <a:solidFill>
                              <a:srgbClr val="C1A875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C1A875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TUTOR</a:t>
                      </a:r>
                      <a:r>
                        <a:rPr sz="1700" kern="0" spc="210" dirty="0">
                          <a:solidFill>
                            <a:srgbClr val="C1A875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700" kern="0" spc="210" dirty="0">
                          <a:ln w="6537" cap="flat" cmpd="sng">
                            <a:solidFill>
                              <a:srgbClr val="C1A875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C1A875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TEAM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C1A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A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A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C1A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picture 3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184147" y="1414271"/>
            <a:ext cx="4396740" cy="3822191"/>
          </a:xfrm>
          <a:prstGeom prst="rect">
            <a:avLst/>
          </a:prstGeom>
        </p:spPr>
      </p:pic>
      <p:sp>
        <p:nvSpPr>
          <p:cNvPr id="346" name="textbox 346"/>
          <p:cNvSpPr/>
          <p:nvPr/>
        </p:nvSpPr>
        <p:spPr>
          <a:xfrm>
            <a:off x="5662388" y="3225069"/>
            <a:ext cx="4289425" cy="16903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500" b="1" kern="0" spc="9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全国社会保障基金理事会 原副理事长</a:t>
            </a:r>
            <a:endParaRPr lang="en-US" altLang="en-US" sz="1500" dirty="0"/>
          </a:p>
          <a:p>
            <a:pPr marL="22225" algn="l" rtl="0" eaLnBrk="0">
              <a:lnSpc>
                <a:spcPct val="89000"/>
              </a:lnSpc>
              <a:spcBef>
                <a:spcPts val="1140"/>
              </a:spcBef>
            </a:pPr>
            <a:r>
              <a:rPr sz="1500" b="1" kern="0" spc="10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中国证券投资基金业</a:t>
            </a:r>
            <a:r>
              <a:rPr sz="1500" b="1" kern="0" spc="9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协会母基金专业委员会主席</a:t>
            </a:r>
            <a:endParaRPr lang="en-US" altLang="en-US" sz="1500" dirty="0"/>
          </a:p>
          <a:p>
            <a:pPr marL="12700" algn="l" rtl="0" eaLnBrk="0">
              <a:lnSpc>
                <a:spcPts val="2870"/>
              </a:lnSpc>
            </a:pPr>
            <a:r>
              <a:rPr sz="1500" b="1" kern="0" spc="10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深圳市金融稳定发展研究</a:t>
            </a:r>
            <a:r>
              <a:rPr sz="1500" b="1" kern="0" spc="9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院理事长</a:t>
            </a:r>
            <a:endParaRPr lang="en-US" altLang="en-US" sz="1500" dirty="0"/>
          </a:p>
          <a:p>
            <a:pPr marL="22225" algn="l" rtl="0" eaLnBrk="0">
              <a:lnSpc>
                <a:spcPct val="89000"/>
              </a:lnSpc>
              <a:spcBef>
                <a:spcPts val="1285"/>
              </a:spcBef>
            </a:pPr>
            <a:r>
              <a:rPr sz="1500" b="1" kern="0" spc="7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中国社会科学院经济学博士</a:t>
            </a:r>
            <a:r>
              <a:rPr sz="1500" b="1" kern="0" spc="-18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7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b="1" kern="0" spc="-35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7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教授、</a:t>
            </a:r>
            <a:r>
              <a:rPr sz="1500" b="1" kern="0" spc="-31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7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博士生导师</a:t>
            </a:r>
            <a:endParaRPr lang="en-US" altLang="en-US" sz="1500" dirty="0"/>
          </a:p>
          <a:p>
            <a:pPr marL="20955" algn="l" rtl="0" eaLnBrk="0">
              <a:lnSpc>
                <a:spcPts val="2880"/>
              </a:lnSpc>
            </a:pPr>
            <a:r>
              <a:rPr sz="1500" b="1" kern="0" spc="8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国家有突出贡献专家</a:t>
            </a:r>
            <a:r>
              <a:rPr sz="1500" b="1" kern="0" spc="-25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8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b="1" kern="0" spc="-34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8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享受国务院</a:t>
            </a:r>
            <a:r>
              <a:rPr sz="1500" b="1" kern="0" spc="7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特殊津贴</a:t>
            </a:r>
            <a:endParaRPr lang="en-US" altLang="en-US" sz="1500" dirty="0"/>
          </a:p>
        </p:txBody>
      </p:sp>
      <p:sp>
        <p:nvSpPr>
          <p:cNvPr id="348" name="textbox 348"/>
          <p:cNvSpPr/>
          <p:nvPr/>
        </p:nvSpPr>
        <p:spPr>
          <a:xfrm>
            <a:off x="5661361" y="2101723"/>
            <a:ext cx="1715770" cy="6864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4000"/>
              </a:lnSpc>
            </a:pPr>
            <a:endParaRPr lang="en-US" altLang="en-US" sz="100" dirty="0"/>
          </a:p>
          <a:p>
            <a:pPr marL="19685" algn="l" rtl="0" eaLnBrk="0">
              <a:lnSpc>
                <a:spcPct val="93000"/>
              </a:lnSpc>
            </a:pPr>
            <a:r>
              <a:rPr sz="2300" b="1" kern="0" spc="3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王 忠</a:t>
            </a:r>
            <a:r>
              <a:rPr sz="2300" b="1" kern="0" spc="20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3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民</a:t>
            </a:r>
            <a:endParaRPr lang="en-US" altLang="en-US" sz="2300" dirty="0"/>
          </a:p>
          <a:p>
            <a:pPr algn="l" rtl="0" eaLnBrk="0">
              <a:lnSpc>
                <a:spcPct val="110000"/>
              </a:lnSpc>
            </a:pPr>
            <a:endParaRPr lang="en-US" altLang="en-US" sz="900" dirty="0"/>
          </a:p>
          <a:p>
            <a:pPr marL="12700" algn="l" rtl="0" eaLnBrk="0">
              <a:lnSpc>
                <a:spcPct val="85000"/>
              </a:lnSpc>
              <a:spcBef>
                <a:spcPts val="5"/>
              </a:spcBef>
            </a:pPr>
            <a:r>
              <a:rPr sz="1400" b="1" kern="0" spc="-1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WANGZHONGMIN</a:t>
            </a:r>
            <a:endParaRPr lang="en-US" altLang="en-US" sz="1400" dirty="0"/>
          </a:p>
        </p:txBody>
      </p:sp>
      <p:sp>
        <p:nvSpPr>
          <p:cNvPr id="350" name="textbox 350"/>
          <p:cNvSpPr/>
          <p:nvPr/>
        </p:nvSpPr>
        <p:spPr>
          <a:xfrm>
            <a:off x="937260" y="566928"/>
            <a:ext cx="2364104" cy="401320"/>
          </a:xfrm>
          <a:prstGeom prst="rect">
            <a:avLst/>
          </a:prstGeom>
          <a:solidFill>
            <a:srgbClr val="C1A875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1000"/>
              </a:lnSpc>
            </a:pPr>
            <a:endParaRPr lang="en-US" altLang="en-US" sz="500" dirty="0"/>
          </a:p>
          <a:p>
            <a:pPr marL="422910" algn="l" rtl="0" eaLnBrk="0">
              <a:lnSpc>
                <a:spcPct val="91000"/>
              </a:lnSpc>
            </a:pPr>
            <a:r>
              <a:rPr sz="2000" b="1" kern="0" spc="-1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课程首席导师</a:t>
            </a:r>
            <a:endParaRPr lang="en-US" altLang="en-US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picture 3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377696" y="1894332"/>
            <a:ext cx="3959352" cy="3313175"/>
          </a:xfrm>
          <a:prstGeom prst="rect">
            <a:avLst/>
          </a:prstGeom>
        </p:spPr>
      </p:pic>
      <p:sp>
        <p:nvSpPr>
          <p:cNvPr id="356" name="textbox 356"/>
          <p:cNvSpPr/>
          <p:nvPr/>
        </p:nvSpPr>
        <p:spPr>
          <a:xfrm>
            <a:off x="5662793" y="3345341"/>
            <a:ext cx="4538979" cy="17094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500" b="1" kern="0" spc="9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北清经管名誉院长</a:t>
            </a:r>
            <a:endParaRPr lang="en-US" altLang="en-US" sz="1500" dirty="0"/>
          </a:p>
          <a:p>
            <a:pPr marL="12700" algn="l" rtl="0" eaLnBrk="0">
              <a:lnSpc>
                <a:spcPct val="89000"/>
              </a:lnSpc>
              <a:spcBef>
                <a:spcPts val="1140"/>
              </a:spcBef>
            </a:pPr>
            <a:r>
              <a:rPr sz="1500" b="1" kern="0" spc="9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著名经济学家、</a:t>
            </a:r>
            <a:r>
              <a:rPr sz="1500" b="1" kern="0" spc="-29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9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投资银行专家、</a:t>
            </a:r>
            <a:r>
              <a:rPr sz="1500" b="1" kern="0" spc="-33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9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金融投资和</a:t>
            </a:r>
            <a:r>
              <a:rPr sz="1500" b="1" kern="0" spc="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PE</a:t>
            </a:r>
            <a:r>
              <a:rPr sz="1500" b="1" kern="0" spc="9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大师</a:t>
            </a:r>
            <a:endParaRPr lang="en-US" altLang="en-US" sz="1500" dirty="0"/>
          </a:p>
          <a:p>
            <a:pPr marL="12700" algn="l" rtl="0" eaLnBrk="0">
              <a:lnSpc>
                <a:spcPts val="2880"/>
              </a:lnSpc>
            </a:pPr>
            <a:r>
              <a:rPr sz="1500" b="1" kern="0" spc="9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北京大学经济学院顾问</a:t>
            </a:r>
            <a:r>
              <a:rPr sz="1500" b="1" kern="0" spc="8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委员会主席、</a:t>
            </a:r>
            <a:r>
              <a:rPr sz="1500" b="1" kern="0" spc="-31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8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教授、</a:t>
            </a:r>
            <a:r>
              <a:rPr sz="1500" b="1" kern="0" spc="-32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8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博导</a:t>
            </a:r>
            <a:endParaRPr lang="en-US" altLang="en-US" sz="1500" dirty="0"/>
          </a:p>
          <a:p>
            <a:pPr marL="12700" algn="l" rtl="0" eaLnBrk="0">
              <a:lnSpc>
                <a:spcPct val="96000"/>
              </a:lnSpc>
              <a:spcBef>
                <a:spcPts val="1290"/>
              </a:spcBef>
            </a:pPr>
            <a:r>
              <a:rPr sz="1500" b="1" kern="0" spc="10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北京大学首都发展研究</a:t>
            </a:r>
            <a:r>
              <a:rPr sz="1500" b="1" kern="0" spc="9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院副院长</a:t>
            </a:r>
            <a:endParaRPr lang="en-US" altLang="en-US" sz="1500" dirty="0"/>
          </a:p>
          <a:p>
            <a:pPr algn="l" rtl="0" eaLnBrk="0">
              <a:lnSpc>
                <a:spcPct val="106000"/>
              </a:lnSpc>
            </a:pPr>
            <a:endParaRPr lang="en-US" altLang="en-US" sz="900" dirty="0"/>
          </a:p>
          <a:p>
            <a:pPr algn="l" rtl="0" eaLnBrk="0">
              <a:lnSpc>
                <a:spcPct val="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500" b="1" kern="0" spc="8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北京基金业协会 会长</a:t>
            </a:r>
            <a:endParaRPr lang="en-US" altLang="en-US" sz="1500" dirty="0"/>
          </a:p>
        </p:txBody>
      </p:sp>
      <p:sp>
        <p:nvSpPr>
          <p:cNvPr id="358" name="textbox 358"/>
          <p:cNvSpPr/>
          <p:nvPr/>
        </p:nvSpPr>
        <p:spPr>
          <a:xfrm>
            <a:off x="937260" y="566928"/>
            <a:ext cx="2350135" cy="399415"/>
          </a:xfrm>
          <a:prstGeom prst="rect">
            <a:avLst/>
          </a:prstGeom>
          <a:solidFill>
            <a:srgbClr val="C1A875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1000"/>
              </a:lnSpc>
            </a:pPr>
            <a:endParaRPr lang="en-US" altLang="en-US" sz="500" dirty="0"/>
          </a:p>
          <a:p>
            <a:pPr marL="416560" algn="l" rtl="0" eaLnBrk="0">
              <a:lnSpc>
                <a:spcPct val="91000"/>
              </a:lnSpc>
            </a:pPr>
            <a:r>
              <a:rPr sz="2000" b="1" kern="0" spc="-1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课程学术主任</a:t>
            </a:r>
            <a:endParaRPr lang="en-US" altLang="en-US" sz="2000" dirty="0"/>
          </a:p>
        </p:txBody>
      </p:sp>
      <p:sp>
        <p:nvSpPr>
          <p:cNvPr id="360" name="textbox 360"/>
          <p:cNvSpPr/>
          <p:nvPr/>
        </p:nvSpPr>
        <p:spPr>
          <a:xfrm>
            <a:off x="5663412" y="2220874"/>
            <a:ext cx="1221105" cy="6883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2300" b="1" kern="0" spc="6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何 小</a:t>
            </a:r>
            <a:r>
              <a:rPr sz="2300" b="1" kern="0" spc="7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6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锋</a:t>
            </a:r>
            <a:endParaRPr lang="en-US" altLang="en-US" sz="2300" dirty="0"/>
          </a:p>
          <a:p>
            <a:pPr algn="l" rtl="0" eaLnBrk="0">
              <a:lnSpc>
                <a:spcPct val="110000"/>
              </a:lnSpc>
            </a:pPr>
            <a:endParaRPr lang="en-US" altLang="en-US" sz="900" dirty="0"/>
          </a:p>
          <a:p>
            <a:pPr marL="24130" algn="l" rtl="0" eaLnBrk="0">
              <a:lnSpc>
                <a:spcPct val="85000"/>
              </a:lnSpc>
              <a:spcBef>
                <a:spcPts val="5"/>
              </a:spcBef>
            </a:pPr>
            <a:r>
              <a:rPr sz="1400" b="1" kern="0" spc="-2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HEXIAOFENG</a:t>
            </a:r>
            <a:endParaRPr lang="en-US" altLang="en-US" sz="1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textbox 364"/>
          <p:cNvSpPr/>
          <p:nvPr/>
        </p:nvSpPr>
        <p:spPr>
          <a:xfrm>
            <a:off x="6667998" y="3803967"/>
            <a:ext cx="3130550" cy="24180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marL="1183640" algn="l" rtl="0" eaLnBrk="0">
              <a:lnSpc>
                <a:spcPct val="94000"/>
              </a:lnSpc>
            </a:pPr>
            <a:r>
              <a:rPr sz="2300" b="1" kern="0" spc="2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陈</a:t>
            </a:r>
            <a:r>
              <a:rPr sz="2300" b="1" kern="0" spc="3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300" b="1" kern="0" spc="2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玮</a:t>
            </a:r>
            <a:endParaRPr lang="en-US" altLang="en-US" sz="2300" dirty="0"/>
          </a:p>
          <a:p>
            <a:pPr marL="1135380" algn="l" rtl="0" eaLnBrk="0">
              <a:lnSpc>
                <a:spcPct val="85000"/>
              </a:lnSpc>
              <a:spcBef>
                <a:spcPts val="955"/>
              </a:spcBef>
            </a:pPr>
            <a:r>
              <a:rPr sz="1400" b="1" kern="0" spc="-2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CHENWEI</a:t>
            </a:r>
            <a:endParaRPr lang="en-US" altLang="en-US" sz="1400" dirty="0"/>
          </a:p>
          <a:p>
            <a:pPr algn="l" rtl="0" eaLnBrk="0">
              <a:lnSpc>
                <a:spcPct val="133000"/>
              </a:lnSpc>
            </a:pPr>
            <a:endParaRPr lang="en-US" altLang="en-US" sz="1000" dirty="0"/>
          </a:p>
          <a:p>
            <a:pPr algn="l" rtl="0" eaLnBrk="0">
              <a:lnSpc>
                <a:spcPct val="133000"/>
              </a:lnSpc>
            </a:pPr>
            <a:endParaRPr lang="en-US" altLang="en-US" sz="1000" dirty="0"/>
          </a:p>
          <a:p>
            <a:pPr marL="12700" algn="l" rtl="0" eaLnBrk="0">
              <a:lnSpc>
                <a:spcPct val="88000"/>
              </a:lnSpc>
              <a:spcBef>
                <a:spcPts val="455"/>
              </a:spcBef>
            </a:pPr>
            <a:r>
              <a:rPr sz="1500" b="1" kern="0" spc="9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北清经管高等研究院 管理实践教授</a:t>
            </a:r>
            <a:endParaRPr lang="en-US" altLang="en-US" sz="1500" dirty="0"/>
          </a:p>
          <a:p>
            <a:pPr marL="448310" algn="l" rtl="0" eaLnBrk="0">
              <a:lnSpc>
                <a:spcPts val="2885"/>
              </a:lnSpc>
            </a:pPr>
            <a:r>
              <a:rPr sz="1500" b="1" kern="0" spc="9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北京创业投资协会副会长</a:t>
            </a:r>
            <a:endParaRPr lang="en-US" altLang="en-US" sz="1500" dirty="0"/>
          </a:p>
          <a:p>
            <a:pPr marL="762635" algn="l" rtl="0" eaLnBrk="0">
              <a:lnSpc>
                <a:spcPct val="87000"/>
              </a:lnSpc>
              <a:spcBef>
                <a:spcPts val="1290"/>
              </a:spcBef>
            </a:pPr>
            <a:r>
              <a:rPr sz="1500" b="1" kern="0" spc="8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中地信基金创始人</a:t>
            </a:r>
            <a:endParaRPr lang="en-US" altLang="en-US" sz="1500" dirty="0"/>
          </a:p>
          <a:p>
            <a:pPr marL="651510" algn="l" rtl="0" eaLnBrk="0">
              <a:lnSpc>
                <a:spcPts val="2885"/>
              </a:lnSpc>
            </a:pPr>
            <a:r>
              <a:rPr sz="1500" b="1" kern="0" spc="9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空间信息投资第一人</a:t>
            </a:r>
            <a:endParaRPr lang="en-US" altLang="en-US" sz="1500" dirty="0"/>
          </a:p>
        </p:txBody>
      </p:sp>
      <p:pic>
        <p:nvPicPr>
          <p:cNvPr id="366" name="picture 3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578607" y="804671"/>
            <a:ext cx="2590799" cy="2540508"/>
          </a:xfrm>
          <a:prstGeom prst="rect">
            <a:avLst/>
          </a:prstGeom>
        </p:spPr>
      </p:pic>
      <p:sp>
        <p:nvSpPr>
          <p:cNvPr id="368" name="textbox 368"/>
          <p:cNvSpPr/>
          <p:nvPr/>
        </p:nvSpPr>
        <p:spPr>
          <a:xfrm>
            <a:off x="2619873" y="3804272"/>
            <a:ext cx="2520950" cy="243776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819150" algn="l" rtl="0" eaLnBrk="0">
              <a:lnSpc>
                <a:spcPct val="94000"/>
              </a:lnSpc>
            </a:pPr>
            <a:r>
              <a:rPr sz="2300" b="1" kern="0" spc="4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叶建宏</a:t>
            </a:r>
            <a:endParaRPr lang="en-US" altLang="en-US" sz="2300" dirty="0"/>
          </a:p>
          <a:p>
            <a:pPr marL="645160" algn="l" rtl="0" eaLnBrk="0">
              <a:lnSpc>
                <a:spcPct val="85000"/>
              </a:lnSpc>
              <a:spcBef>
                <a:spcPts val="955"/>
              </a:spcBef>
            </a:pPr>
            <a:r>
              <a:rPr sz="1400" b="1" kern="0" spc="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YEJIANHONG</a:t>
            </a:r>
            <a:endParaRPr lang="en-US" altLang="en-US" sz="1400" dirty="0"/>
          </a:p>
          <a:p>
            <a:pPr algn="l" rtl="0" eaLnBrk="0">
              <a:lnSpc>
                <a:spcPct val="133000"/>
              </a:lnSpc>
            </a:pPr>
            <a:endParaRPr lang="en-US" altLang="en-US" sz="1000" dirty="0"/>
          </a:p>
          <a:p>
            <a:pPr algn="l" rtl="0" eaLnBrk="0">
              <a:lnSpc>
                <a:spcPct val="133000"/>
              </a:lnSpc>
            </a:pPr>
            <a:endParaRPr lang="en-US" altLang="en-US" sz="1000" dirty="0"/>
          </a:p>
          <a:p>
            <a:pPr marL="12700" algn="l" rtl="0" eaLnBrk="0">
              <a:lnSpc>
                <a:spcPct val="96000"/>
              </a:lnSpc>
              <a:spcBef>
                <a:spcPts val="455"/>
              </a:spcBef>
            </a:pPr>
            <a:r>
              <a:rPr sz="1500" b="1" kern="0" spc="9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北清经管高等研究院 副院长</a:t>
            </a:r>
            <a:endParaRPr lang="en-US" altLang="en-US" sz="1500" dirty="0"/>
          </a:p>
          <a:p>
            <a:pPr marL="346710" algn="l" rtl="0" eaLnBrk="0">
              <a:lnSpc>
                <a:spcPct val="96000"/>
              </a:lnSpc>
              <a:spcBef>
                <a:spcPts val="1150"/>
              </a:spcBef>
            </a:pPr>
            <a:r>
              <a:rPr sz="1500" b="1" kern="0" spc="9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北清资本联合创始人</a:t>
            </a:r>
            <a:endParaRPr lang="en-US" altLang="en-US" sz="1500" dirty="0"/>
          </a:p>
          <a:p>
            <a:pPr marL="143510" algn="l" rtl="0" eaLnBrk="0">
              <a:lnSpc>
                <a:spcPct val="96000"/>
              </a:lnSpc>
              <a:spcBef>
                <a:spcPts val="1150"/>
              </a:spcBef>
            </a:pPr>
            <a:r>
              <a:rPr sz="1500" b="1" kern="0" spc="9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复旦大学产业经济学博士</a:t>
            </a:r>
            <a:endParaRPr lang="en-US" altLang="en-US" sz="1500" dirty="0"/>
          </a:p>
          <a:p>
            <a:pPr algn="l" rtl="0" eaLnBrk="0">
              <a:lnSpc>
                <a:spcPct val="106000"/>
              </a:lnSpc>
            </a:pPr>
            <a:endParaRPr lang="en-US" altLang="en-US" sz="900" dirty="0"/>
          </a:p>
          <a:p>
            <a:pPr algn="l" rtl="0" eaLnBrk="0">
              <a:lnSpc>
                <a:spcPct val="7000"/>
              </a:lnSpc>
            </a:pPr>
            <a:endParaRPr lang="en-US" altLang="en-US" sz="100" dirty="0"/>
          </a:p>
          <a:p>
            <a:pPr marL="473075" algn="l" rtl="0" eaLnBrk="0">
              <a:lnSpc>
                <a:spcPct val="96000"/>
              </a:lnSpc>
            </a:pPr>
            <a:r>
              <a:rPr sz="1500" b="1" kern="0" spc="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Pre</a:t>
            </a:r>
            <a:r>
              <a:rPr sz="1500" b="1" kern="0" spc="12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sz="1500" b="1" kern="0" spc="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IPO</a:t>
            </a:r>
            <a:r>
              <a:rPr sz="1500" b="1" kern="0" spc="12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投资专家</a:t>
            </a:r>
            <a:endParaRPr lang="en-US" altLang="en-US" sz="1500" dirty="0"/>
          </a:p>
        </p:txBody>
      </p:sp>
      <p:sp>
        <p:nvSpPr>
          <p:cNvPr id="370" name="textbox 370"/>
          <p:cNvSpPr/>
          <p:nvPr/>
        </p:nvSpPr>
        <p:spPr>
          <a:xfrm>
            <a:off x="624840" y="553211"/>
            <a:ext cx="2350135" cy="367665"/>
          </a:xfrm>
          <a:prstGeom prst="rect">
            <a:avLst/>
          </a:prstGeom>
          <a:solidFill>
            <a:srgbClr val="C1A875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24000"/>
              </a:lnSpc>
            </a:pPr>
            <a:endParaRPr lang="en-US" altLang="en-US" sz="400" dirty="0"/>
          </a:p>
          <a:p>
            <a:pPr marL="525780" algn="l" rtl="0" eaLnBrk="0">
              <a:lnSpc>
                <a:spcPct val="95000"/>
              </a:lnSpc>
              <a:spcBef>
                <a:spcPts val="0"/>
              </a:spcBef>
            </a:pPr>
            <a:r>
              <a:rPr sz="1700" b="1" kern="0" spc="9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资本实践导师</a:t>
            </a:r>
            <a:endParaRPr lang="en-US" altLang="en-US" sz="1700" dirty="0"/>
          </a:p>
        </p:txBody>
      </p:sp>
      <p:pic>
        <p:nvPicPr>
          <p:cNvPr id="2" name="图片 1" descr="99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8135" y="553085"/>
            <a:ext cx="3009900" cy="305752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picture 3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918716" y="751331"/>
            <a:ext cx="7994904" cy="5768340"/>
          </a:xfrm>
          <a:prstGeom prst="rect">
            <a:avLst/>
          </a:prstGeom>
        </p:spPr>
      </p:pic>
      <p:sp>
        <p:nvSpPr>
          <p:cNvPr id="376" name="textbox 376"/>
          <p:cNvSpPr/>
          <p:nvPr/>
        </p:nvSpPr>
        <p:spPr>
          <a:xfrm>
            <a:off x="641604" y="249935"/>
            <a:ext cx="2350135" cy="367665"/>
          </a:xfrm>
          <a:prstGeom prst="rect">
            <a:avLst/>
          </a:prstGeom>
          <a:solidFill>
            <a:srgbClr val="C1A875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lang="en-US" altLang="en-US" sz="400" dirty="0"/>
          </a:p>
          <a:p>
            <a:pPr marL="723900" algn="l" rtl="0" eaLnBrk="0">
              <a:lnSpc>
                <a:spcPct val="96000"/>
              </a:lnSpc>
              <a:spcBef>
                <a:spcPts val="0"/>
              </a:spcBef>
            </a:pPr>
            <a:r>
              <a:rPr sz="1700" b="1" kern="0" spc="8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学术权威</a:t>
            </a:r>
            <a:endParaRPr lang="en-US" altLang="en-US" sz="17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textbox 380"/>
          <p:cNvSpPr/>
          <p:nvPr/>
        </p:nvSpPr>
        <p:spPr>
          <a:xfrm>
            <a:off x="0" y="0"/>
            <a:ext cx="539750" cy="2040889"/>
          </a:xfrm>
          <a:prstGeom prst="rect">
            <a:avLst/>
          </a:prstGeom>
          <a:solidFill>
            <a:srgbClr val="C1A875"/>
          </a:solidFill>
        </p:spPr>
        <p:txBody>
          <a:bodyPr vert="eaVert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600" dirty="0"/>
          </a:p>
          <a:p>
            <a:pPr marL="674370" algn="l" rtl="0" eaLnBrk="0">
              <a:lnSpc>
                <a:spcPts val="2310"/>
              </a:lnSpc>
              <a:spcBef>
                <a:spcPts val="5"/>
              </a:spcBef>
            </a:pPr>
            <a:r>
              <a:rPr sz="1500" b="1" kern="0" spc="15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金融专家</a:t>
            </a:r>
            <a:endParaRPr lang="en-US" altLang="en-US" sz="1500" dirty="0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47265" y="0"/>
            <a:ext cx="7562850" cy="660082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picture 38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287524" y="637032"/>
            <a:ext cx="7441692" cy="2520695"/>
          </a:xfrm>
          <a:prstGeom prst="rect">
            <a:avLst/>
          </a:prstGeom>
        </p:spPr>
      </p:pic>
      <p:pic>
        <p:nvPicPr>
          <p:cNvPr id="386" name="picture 3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052827" y="4139183"/>
            <a:ext cx="8115300" cy="2121407"/>
          </a:xfrm>
          <a:prstGeom prst="rect">
            <a:avLst/>
          </a:prstGeom>
        </p:spPr>
      </p:pic>
      <p:sp>
        <p:nvSpPr>
          <p:cNvPr id="388" name="textbox 388"/>
          <p:cNvSpPr/>
          <p:nvPr/>
        </p:nvSpPr>
        <p:spPr>
          <a:xfrm>
            <a:off x="641604" y="3525011"/>
            <a:ext cx="2350135" cy="368934"/>
          </a:xfrm>
          <a:prstGeom prst="rect">
            <a:avLst/>
          </a:prstGeom>
          <a:solidFill>
            <a:srgbClr val="C1A875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lang="en-US" altLang="en-US" sz="500" dirty="0"/>
          </a:p>
          <a:p>
            <a:pPr marL="720725" algn="l" rtl="0" eaLnBrk="0">
              <a:lnSpc>
                <a:spcPct val="95000"/>
              </a:lnSpc>
            </a:pPr>
            <a:r>
              <a:rPr sz="1700" b="1" kern="0" spc="9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合作企业</a:t>
            </a:r>
            <a:endParaRPr lang="en-US" altLang="en-US" sz="1700" dirty="0"/>
          </a:p>
        </p:txBody>
      </p:sp>
      <p:sp>
        <p:nvSpPr>
          <p:cNvPr id="390" name="textbox 390"/>
          <p:cNvSpPr/>
          <p:nvPr/>
        </p:nvSpPr>
        <p:spPr>
          <a:xfrm>
            <a:off x="641604" y="249935"/>
            <a:ext cx="2350135" cy="367665"/>
          </a:xfrm>
          <a:prstGeom prst="rect">
            <a:avLst/>
          </a:prstGeom>
          <a:solidFill>
            <a:srgbClr val="C1A875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24000"/>
              </a:lnSpc>
            </a:pPr>
            <a:endParaRPr lang="en-US" altLang="en-US" sz="400" dirty="0"/>
          </a:p>
          <a:p>
            <a:pPr marL="720725" algn="l" rtl="0" eaLnBrk="0">
              <a:lnSpc>
                <a:spcPct val="95000"/>
              </a:lnSpc>
              <a:spcBef>
                <a:spcPts val="0"/>
              </a:spcBef>
            </a:pPr>
            <a:r>
              <a:rPr sz="1700" b="1" kern="0" spc="9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企业导师</a:t>
            </a:r>
            <a:endParaRPr lang="en-US" alt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90956" y="2007107"/>
            <a:ext cx="11401043" cy="3261360"/>
          </a:xfrm>
          <a:prstGeom prst="rect">
            <a:avLst/>
          </a:prstGeom>
        </p:spPr>
      </p:pic>
      <p:graphicFrame>
        <p:nvGraphicFramePr>
          <p:cNvPr id="38" name="table 38"/>
          <p:cNvGraphicFramePr>
            <a:graphicFrameLocks noGrp="1"/>
          </p:cNvGraphicFramePr>
          <p:nvPr/>
        </p:nvGraphicFramePr>
        <p:xfrm>
          <a:off x="476034" y="424586"/>
          <a:ext cx="11715750" cy="6008370"/>
        </p:xfrm>
        <a:graphic>
          <a:graphicData uri="http://schemas.openxmlformats.org/drawingml/2006/table">
            <a:tbl>
              <a:tblPr/>
              <a:tblGrid>
                <a:gridCol w="3294379"/>
                <a:gridCol w="7940675"/>
                <a:gridCol w="480694"/>
              </a:tblGrid>
              <a:tr h="60083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marL="829945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12800" kern="0" spc="-180" dirty="0">
                          <a:ln w="46510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01</a:t>
                      </a:r>
                      <a:endParaRPr lang="en-US" altLang="en-US" sz="12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C1A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1A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A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marL="88265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4400" b="1" kern="0" spc="-1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</a:t>
                      </a:r>
                      <a:r>
                        <a:rPr sz="4400" b="1" kern="0" spc="5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4400" b="1" kern="0" spc="-1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目 背</a:t>
                      </a:r>
                      <a:r>
                        <a:rPr sz="4400" b="1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4400" b="1" kern="0" spc="-1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景</a:t>
                      </a:r>
                      <a:endParaRPr lang="en-US" altLang="en-US" sz="4400" dirty="0"/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11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889635" algn="l" rtl="0" eaLnBrk="0">
                        <a:lnSpc>
                          <a:spcPct val="86000"/>
                        </a:lnSpc>
                      </a:pPr>
                      <a:r>
                        <a:rPr sz="1500" kern="0" spc="180" dirty="0">
                          <a:ln w="5793" cap="flat" cmpd="sng">
                            <a:solidFill>
                              <a:srgbClr val="C1A875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C1A875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PROJECT</a:t>
                      </a:r>
                      <a:r>
                        <a:rPr sz="1500" kern="0" spc="310" dirty="0">
                          <a:solidFill>
                            <a:srgbClr val="C1A875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500" kern="0" spc="180" dirty="0">
                          <a:ln w="5793" cap="flat" cmpd="sng">
                            <a:solidFill>
                              <a:srgbClr val="C1A875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C1A875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BACKGROUND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C1A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A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A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C1A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picture 3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394" name="picture 3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76034" y="424586"/>
            <a:ext cx="11715965" cy="6008827"/>
          </a:xfrm>
          <a:prstGeom prst="rect">
            <a:avLst/>
          </a:prstGeom>
        </p:spPr>
      </p:pic>
      <p:sp>
        <p:nvSpPr>
          <p:cNvPr id="396" name="textbox 396"/>
          <p:cNvSpPr/>
          <p:nvPr/>
        </p:nvSpPr>
        <p:spPr>
          <a:xfrm>
            <a:off x="1293476" y="2808764"/>
            <a:ext cx="1607819" cy="15671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9000"/>
              </a:lnSpc>
            </a:pPr>
            <a:r>
              <a:rPr sz="12800" kern="0" spc="-180" dirty="0">
                <a:ln w="46510" cap="flat" cmpd="sng">
                  <a:solidFill>
                    <a:srgbClr val="FFFFFF">
                      <a:alpha val="100000"/>
                    </a:srgbClr>
                  </a:solidFill>
                  <a:prstDash val="solid"/>
                  <a:bevel/>
                </a:ln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06</a:t>
            </a:r>
            <a:endParaRPr lang="en-US" altLang="en-US" sz="12800" dirty="0"/>
          </a:p>
        </p:txBody>
      </p:sp>
      <p:sp>
        <p:nvSpPr>
          <p:cNvPr id="398" name="textbox 398"/>
          <p:cNvSpPr/>
          <p:nvPr/>
        </p:nvSpPr>
        <p:spPr>
          <a:xfrm>
            <a:off x="4883604" y="2905018"/>
            <a:ext cx="2751454" cy="6337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4400" b="1" kern="0" spc="9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报名申请</a:t>
            </a:r>
            <a:endParaRPr lang="en-US" altLang="en-US" sz="4400" dirty="0"/>
          </a:p>
        </p:txBody>
      </p:sp>
      <p:sp>
        <p:nvSpPr>
          <p:cNvPr id="400" name="textbox 400"/>
          <p:cNvSpPr/>
          <p:nvPr/>
        </p:nvSpPr>
        <p:spPr>
          <a:xfrm>
            <a:off x="4874882" y="3707689"/>
            <a:ext cx="1755775" cy="2463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5000"/>
              </a:lnSpc>
            </a:pPr>
            <a:r>
              <a:rPr sz="1700" kern="0" spc="210" dirty="0">
                <a:ln w="6537" cap="flat" cmpd="sng">
                  <a:solidFill>
                    <a:srgbClr val="C1A875">
                      <a:alpha val="100000"/>
                    </a:srgbClr>
                  </a:solidFill>
                  <a:prstDash val="solid"/>
                  <a:bevel/>
                </a:ln>
                <a:solidFill>
                  <a:srgbClr val="C1A875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APPLICATION</a:t>
            </a:r>
            <a:endParaRPr lang="en-US" altLang="en-US" sz="17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E9E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04" name="rect"/>
          <p:cNvSpPr/>
          <p:nvPr/>
        </p:nvSpPr>
        <p:spPr>
          <a:xfrm>
            <a:off x="499872" y="708659"/>
            <a:ext cx="11692127" cy="5608320"/>
          </a:xfrm>
          <a:prstGeom prst="rect">
            <a:avLst/>
          </a:prstGeom>
          <a:solidFill>
            <a:srgbClr val="FFFFFF">
              <a:alpha val="99607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38" name="group 38"/>
          <p:cNvGrpSpPr/>
          <p:nvPr/>
        </p:nvGrpSpPr>
        <p:grpSpPr>
          <a:xfrm rot="21600000">
            <a:off x="6841422" y="916348"/>
            <a:ext cx="4437235" cy="5183011"/>
            <a:chOff x="0" y="0"/>
            <a:chExt cx="4437235" cy="5183011"/>
          </a:xfrm>
        </p:grpSpPr>
        <p:pic>
          <p:nvPicPr>
            <p:cNvPr id="406" name="picture 40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4437235" cy="5183011"/>
            </a:xfrm>
            <a:prstGeom prst="rect">
              <a:avLst/>
            </a:prstGeom>
          </p:spPr>
        </p:pic>
        <p:sp>
          <p:nvSpPr>
            <p:cNvPr id="408" name="textbox 408"/>
            <p:cNvSpPr/>
            <p:nvPr/>
          </p:nvSpPr>
          <p:spPr>
            <a:xfrm>
              <a:off x="-12700" y="-12700"/>
              <a:ext cx="4462779" cy="522859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4000"/>
                </a:lnSpc>
              </a:pPr>
              <a:endParaRPr lang="en-US" altLang="en-US" sz="1000" dirty="0"/>
            </a:p>
            <a:p>
              <a:pPr marL="3437255" algn="l" rtl="0" eaLnBrk="0">
                <a:lnSpc>
                  <a:spcPct val="76000"/>
                </a:lnSpc>
                <a:spcBef>
                  <a:spcPts val="5"/>
                </a:spcBef>
              </a:pPr>
              <a:r>
                <a:rPr sz="3500" b="1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02</a:t>
              </a:r>
              <a:endParaRPr lang="en-US" altLang="en-US" sz="3500" dirty="0"/>
            </a:p>
            <a:p>
              <a:pPr marL="287655" algn="l" rtl="0" eaLnBrk="0">
                <a:lnSpc>
                  <a:spcPct val="90000"/>
                </a:lnSpc>
                <a:spcBef>
                  <a:spcPts val="25"/>
                </a:spcBef>
              </a:pPr>
              <a:r>
                <a:rPr sz="2600" b="1" kern="0" spc="120" dirty="0">
                  <a:solidFill>
                    <a:srgbClr val="1F242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报名方式</a:t>
              </a:r>
              <a:endParaRPr lang="en-US" altLang="en-US" sz="2600" dirty="0"/>
            </a:p>
            <a:p>
              <a:pPr algn="l" rtl="0" eaLnBrk="0">
                <a:lnSpc>
                  <a:spcPct val="11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5000"/>
                </a:lnSpc>
              </a:pPr>
              <a:endParaRPr lang="en-US" altLang="en-US" sz="1000" dirty="0"/>
            </a:p>
            <a:p>
              <a:pPr marL="568960" indent="-269875" algn="l" rtl="0" eaLnBrk="0">
                <a:lnSpc>
                  <a:spcPct val="115000"/>
                </a:lnSpc>
                <a:spcBef>
                  <a:spcPts val="455"/>
                </a:spcBef>
              </a:pPr>
              <a:r>
                <a:rPr sz="1500" kern="0" spc="100" dirty="0">
                  <a:solidFill>
                    <a:srgbClr val="1F242B">
                      <a:alpha val="100000"/>
                    </a:srgbClr>
                  </a:solidFill>
                  <a:latin typeface="Wingdings" panose="05000000000000000000"/>
                  <a:ea typeface="Wingdings" panose="05000000000000000000"/>
                  <a:cs typeface="Wingdings" panose="05000000000000000000"/>
                </a:rPr>
                <a:t>l</a:t>
              </a:r>
              <a:r>
                <a:rPr sz="1500" kern="0" spc="-410" dirty="0">
                  <a:solidFill>
                    <a:srgbClr val="1F242B">
                      <a:alpha val="100000"/>
                    </a:srgbClr>
                  </a:solidFill>
                  <a:latin typeface="Wingdings" panose="05000000000000000000"/>
                  <a:ea typeface="Wingdings" panose="05000000000000000000"/>
                  <a:cs typeface="Wingdings" panose="05000000000000000000"/>
                </a:rPr>
                <a:t> </a:t>
              </a:r>
              <a:r>
                <a:rPr sz="1500" kern="0" spc="100" dirty="0">
                  <a:solidFill>
                    <a:srgbClr val="1F242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课程学制：</a:t>
              </a:r>
              <a:r>
                <a:rPr sz="1500" kern="0" spc="-260" dirty="0">
                  <a:solidFill>
                    <a:srgbClr val="1F242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500" kern="0" spc="100" dirty="0">
                  <a:solidFill>
                    <a:srgbClr val="1F242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一年</a:t>
              </a:r>
              <a:r>
                <a:rPr sz="1500" b="1" kern="0" spc="100" dirty="0">
                  <a:solidFill>
                    <a:srgbClr val="1F242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10次课</a:t>
              </a:r>
              <a:r>
                <a:rPr sz="1500" b="1" kern="0" spc="-100" dirty="0">
                  <a:solidFill>
                    <a:srgbClr val="1F242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500" kern="0" spc="100" dirty="0">
                  <a:solidFill>
                    <a:srgbClr val="1F242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，</a:t>
              </a:r>
              <a:r>
                <a:rPr sz="1500" kern="0" spc="-250" dirty="0">
                  <a:solidFill>
                    <a:srgbClr val="1F242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500" kern="0" spc="100" dirty="0">
                  <a:solidFill>
                    <a:srgbClr val="1F242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约每月授课    </a:t>
              </a:r>
              <a:r>
                <a:rPr sz="1500" kern="0" spc="90" dirty="0">
                  <a:solidFill>
                    <a:srgbClr val="1F242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</a:t>
              </a:r>
              <a:r>
                <a:rPr sz="1500" kern="0" spc="80" dirty="0">
                  <a:solidFill>
                    <a:srgbClr val="1F242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一次</a:t>
              </a:r>
              <a:r>
                <a:rPr sz="1500" kern="0" spc="-110" dirty="0">
                  <a:solidFill>
                    <a:srgbClr val="1F242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500" kern="0" spc="80" dirty="0">
                  <a:solidFill>
                    <a:srgbClr val="1F242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，</a:t>
              </a:r>
              <a:r>
                <a:rPr sz="1500" kern="0" spc="-260" dirty="0">
                  <a:solidFill>
                    <a:srgbClr val="1F242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500" kern="0" spc="80" dirty="0">
                  <a:solidFill>
                    <a:srgbClr val="1F242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每次2</a:t>
              </a:r>
              <a:r>
                <a:rPr sz="1500" kern="0" spc="-220" dirty="0">
                  <a:solidFill>
                    <a:srgbClr val="1F242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500" kern="0" spc="80" dirty="0">
                  <a:solidFill>
                    <a:srgbClr val="1F242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-</a:t>
              </a:r>
              <a:r>
                <a:rPr sz="1500" kern="0" spc="-240" dirty="0">
                  <a:solidFill>
                    <a:srgbClr val="1F242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500" kern="0" spc="80" dirty="0">
                  <a:solidFill>
                    <a:srgbClr val="1F242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3天</a:t>
              </a:r>
              <a:r>
                <a:rPr sz="1500" kern="0" spc="-240" dirty="0">
                  <a:solidFill>
                    <a:srgbClr val="1F242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500" kern="0" spc="80" dirty="0">
                  <a:solidFill>
                    <a:srgbClr val="1F242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。</a:t>
              </a:r>
              <a:r>
                <a:rPr sz="1500" kern="0" spc="-250" dirty="0">
                  <a:solidFill>
                    <a:srgbClr val="1F242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500" b="1" kern="0" spc="80" dirty="0">
                  <a:solidFill>
                    <a:srgbClr val="1F242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北京为主</a:t>
              </a:r>
              <a:r>
                <a:rPr sz="1500" b="1" kern="0" spc="-110" dirty="0">
                  <a:solidFill>
                    <a:srgbClr val="1F242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500" kern="0" spc="70" dirty="0">
                  <a:solidFill>
                    <a:srgbClr val="1F242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，</a:t>
              </a:r>
              <a:r>
                <a:rPr sz="1500" kern="0" spc="-250" dirty="0">
                  <a:solidFill>
                    <a:srgbClr val="1F242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500" kern="0" spc="70" dirty="0">
                  <a:solidFill>
                    <a:srgbClr val="1F242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部分课</a:t>
              </a:r>
              <a:r>
                <a:rPr sz="1500" kern="0" spc="0" dirty="0">
                  <a:solidFill>
                    <a:srgbClr val="1F242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</a:t>
              </a:r>
              <a:r>
                <a:rPr sz="1500" kern="0" spc="150" dirty="0">
                  <a:solidFill>
                    <a:srgbClr val="1F242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程在上海</a:t>
              </a:r>
              <a:r>
                <a:rPr sz="1500" kern="0" spc="-230" dirty="0">
                  <a:solidFill>
                    <a:srgbClr val="1F242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500" kern="0" spc="150" dirty="0">
                  <a:solidFill>
                    <a:srgbClr val="1F242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、</a:t>
              </a:r>
              <a:r>
                <a:rPr sz="1500" kern="0" spc="-260" dirty="0">
                  <a:solidFill>
                    <a:srgbClr val="1F242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500" kern="0" spc="150" dirty="0">
                  <a:solidFill>
                    <a:srgbClr val="1F242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深圳等地举行</a:t>
              </a:r>
              <a:endParaRPr lang="en-US" altLang="en-US" sz="1500" dirty="0"/>
            </a:p>
            <a:p>
              <a:pPr marL="572135" indent="-273050" algn="l" rtl="0" eaLnBrk="0">
                <a:lnSpc>
                  <a:spcPct val="122000"/>
                </a:lnSpc>
                <a:spcBef>
                  <a:spcPts val="950"/>
                </a:spcBef>
              </a:pPr>
              <a:r>
                <a:rPr sz="1500" kern="0" spc="170" dirty="0">
                  <a:solidFill>
                    <a:srgbClr val="1F242B">
                      <a:alpha val="100000"/>
                    </a:srgbClr>
                  </a:solidFill>
                  <a:latin typeface="Wingdings" panose="05000000000000000000"/>
                  <a:ea typeface="Wingdings" panose="05000000000000000000"/>
                  <a:cs typeface="Wingdings" panose="05000000000000000000"/>
                </a:rPr>
                <a:t>l</a:t>
              </a:r>
              <a:r>
                <a:rPr sz="1500" kern="0" spc="-360" dirty="0">
                  <a:solidFill>
                    <a:srgbClr val="1F242B">
                      <a:alpha val="100000"/>
                    </a:srgbClr>
                  </a:solidFill>
                  <a:latin typeface="Wingdings" panose="05000000000000000000"/>
                  <a:ea typeface="Wingdings" panose="05000000000000000000"/>
                  <a:cs typeface="Wingdings" panose="05000000000000000000"/>
                </a:rPr>
                <a:t> </a:t>
              </a:r>
              <a:r>
                <a:rPr sz="1500" kern="0" spc="170" dirty="0">
                  <a:solidFill>
                    <a:srgbClr val="1F242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课程费用：</a:t>
              </a:r>
              <a:r>
                <a:rPr sz="1500" kern="0" spc="-210" dirty="0">
                  <a:solidFill>
                    <a:srgbClr val="1F242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500" b="1" kern="0" spc="170" dirty="0">
                  <a:solidFill>
                    <a:srgbClr val="1F242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8</a:t>
              </a:r>
              <a:r>
                <a:rPr sz="1500" b="1" kern="0" spc="-270" dirty="0">
                  <a:solidFill>
                    <a:srgbClr val="1F242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500" b="1" kern="0" spc="170" dirty="0">
                  <a:solidFill>
                    <a:srgbClr val="1F242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.8万元/人</a:t>
              </a:r>
              <a:r>
                <a:rPr sz="1500" kern="0" spc="170" dirty="0">
                  <a:solidFill>
                    <a:srgbClr val="1F242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（含1年的教</a:t>
              </a:r>
              <a:r>
                <a:rPr sz="1500" kern="0" spc="0" dirty="0">
                  <a:solidFill>
                    <a:srgbClr val="1F242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   </a:t>
              </a:r>
              <a:r>
                <a:rPr sz="1500" kern="0" spc="100" dirty="0">
                  <a:solidFill>
                    <a:srgbClr val="1F242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学</a:t>
              </a:r>
              <a:r>
                <a:rPr sz="1500" kern="0" spc="-250" dirty="0">
                  <a:solidFill>
                    <a:srgbClr val="1F242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500" kern="0" spc="100" dirty="0">
                  <a:solidFill>
                    <a:srgbClr val="1F242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、</a:t>
              </a:r>
              <a:r>
                <a:rPr sz="1500" kern="0" spc="-260" dirty="0">
                  <a:solidFill>
                    <a:srgbClr val="1F242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500" kern="0" spc="100" dirty="0">
                  <a:solidFill>
                    <a:srgbClr val="1F242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教材资料</a:t>
              </a:r>
              <a:r>
                <a:rPr sz="1500" kern="0" spc="-100" dirty="0">
                  <a:solidFill>
                    <a:srgbClr val="1F242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500" kern="0" spc="100" dirty="0">
                  <a:solidFill>
                    <a:srgbClr val="1F242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，</a:t>
              </a:r>
              <a:r>
                <a:rPr sz="1500" kern="0" spc="-270" dirty="0">
                  <a:solidFill>
                    <a:srgbClr val="1F242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500" kern="0" spc="100" dirty="0">
                  <a:solidFill>
                    <a:srgbClr val="1F242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不含学</a:t>
              </a:r>
              <a:r>
                <a:rPr sz="1500" kern="0" spc="90" dirty="0">
                  <a:solidFill>
                    <a:srgbClr val="1F242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习及游学产生        </a:t>
              </a:r>
              <a:r>
                <a:rPr sz="1500" kern="0" spc="150" dirty="0">
                  <a:solidFill>
                    <a:srgbClr val="1F242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的食宿交通游览费用）</a:t>
              </a:r>
              <a:r>
                <a:rPr sz="1500" kern="0" spc="-140" dirty="0">
                  <a:solidFill>
                    <a:srgbClr val="1F242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500" kern="0" spc="140" dirty="0">
                  <a:solidFill>
                    <a:srgbClr val="1F242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。</a:t>
              </a:r>
              <a:endParaRPr lang="en-US" altLang="en-US" sz="1500" dirty="0"/>
            </a:p>
            <a:p>
              <a:pPr algn="l" rtl="0" eaLnBrk="0">
                <a:lnSpc>
                  <a:spcPct val="109000"/>
                </a:lnSpc>
              </a:pPr>
              <a:endParaRPr lang="en-US" altLang="en-US" sz="800" dirty="0"/>
            </a:p>
            <a:p>
              <a:pPr marL="570230" indent="-271145" algn="l" rtl="0" eaLnBrk="0">
                <a:lnSpc>
                  <a:spcPct val="115000"/>
                </a:lnSpc>
                <a:spcBef>
                  <a:spcPts val="5"/>
                </a:spcBef>
              </a:pPr>
              <a:r>
                <a:rPr sz="1500" kern="0" spc="110" dirty="0">
                  <a:solidFill>
                    <a:srgbClr val="1F242B">
                      <a:alpha val="100000"/>
                    </a:srgbClr>
                  </a:solidFill>
                  <a:latin typeface="Wingdings" panose="05000000000000000000"/>
                  <a:ea typeface="Wingdings" panose="05000000000000000000"/>
                  <a:cs typeface="Wingdings" panose="05000000000000000000"/>
                </a:rPr>
                <a:t>l</a:t>
              </a:r>
              <a:r>
                <a:rPr sz="1500" kern="0" spc="-280" dirty="0">
                  <a:solidFill>
                    <a:srgbClr val="1F242B">
                      <a:alpha val="100000"/>
                    </a:srgbClr>
                  </a:solidFill>
                  <a:latin typeface="Wingdings" panose="05000000000000000000"/>
                  <a:ea typeface="Wingdings" panose="05000000000000000000"/>
                  <a:cs typeface="Wingdings" panose="05000000000000000000"/>
                </a:rPr>
                <a:t> </a:t>
              </a:r>
              <a:r>
                <a:rPr sz="1500" kern="0" spc="110" dirty="0">
                  <a:solidFill>
                    <a:srgbClr val="1F242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申请流程：</a:t>
              </a:r>
              <a:r>
                <a:rPr sz="1500" kern="0" spc="-250" dirty="0">
                  <a:solidFill>
                    <a:srgbClr val="1F242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500" kern="0" spc="110" dirty="0">
                  <a:solidFill>
                    <a:srgbClr val="1F242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填写申请</a:t>
              </a:r>
              <a:r>
                <a:rPr sz="1500" kern="0" spc="100" dirty="0">
                  <a:solidFill>
                    <a:srgbClr val="1F242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表</a:t>
              </a:r>
              <a:r>
                <a:rPr sz="1500" kern="0" spc="-110" dirty="0">
                  <a:solidFill>
                    <a:srgbClr val="1F242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500" kern="0" spc="100" dirty="0">
                  <a:solidFill>
                    <a:srgbClr val="1F242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，</a:t>
              </a:r>
              <a:r>
                <a:rPr sz="1500" kern="0" spc="-260" dirty="0">
                  <a:solidFill>
                    <a:srgbClr val="1F242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500" kern="0" spc="100" dirty="0">
                  <a:solidFill>
                    <a:srgbClr val="1F242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招生办审核</a:t>
              </a:r>
              <a:r>
                <a:rPr sz="1500" kern="0" spc="-100" dirty="0">
                  <a:solidFill>
                    <a:srgbClr val="1F242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500" kern="0" spc="100" dirty="0">
                  <a:solidFill>
                    <a:srgbClr val="1F242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，</a:t>
              </a:r>
              <a:r>
                <a:rPr sz="1500" kern="0" spc="0" dirty="0">
                  <a:solidFill>
                    <a:srgbClr val="1F242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</a:t>
              </a:r>
              <a:r>
                <a:rPr sz="1500" kern="0" spc="90" dirty="0">
                  <a:solidFill>
                    <a:srgbClr val="1F242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发放录取通知书</a:t>
              </a:r>
              <a:r>
                <a:rPr sz="1500" kern="0" spc="-110" dirty="0">
                  <a:solidFill>
                    <a:srgbClr val="1F242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500" kern="0" spc="90" dirty="0">
                  <a:solidFill>
                    <a:srgbClr val="1F242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，</a:t>
              </a:r>
              <a:r>
                <a:rPr sz="1500" kern="0" spc="-260" dirty="0">
                  <a:solidFill>
                    <a:srgbClr val="1F242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500" kern="0" spc="90" dirty="0">
                  <a:solidFill>
                    <a:srgbClr val="1F242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缴纳学费</a:t>
              </a:r>
              <a:r>
                <a:rPr sz="1500" kern="0" spc="-110" dirty="0">
                  <a:solidFill>
                    <a:srgbClr val="1F242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500" kern="0" spc="90" dirty="0">
                  <a:solidFill>
                    <a:srgbClr val="1F242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，</a:t>
              </a:r>
              <a:r>
                <a:rPr sz="1500" kern="0" spc="-260" dirty="0">
                  <a:solidFill>
                    <a:srgbClr val="1F242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500" kern="0" spc="90" dirty="0">
                  <a:solidFill>
                    <a:srgbClr val="1F242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补充学     </a:t>
              </a:r>
              <a:r>
                <a:rPr sz="1500" kern="0" spc="80" dirty="0">
                  <a:solidFill>
                    <a:srgbClr val="1F242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</a:t>
              </a:r>
              <a:r>
                <a:rPr sz="1500" kern="0" spc="150" dirty="0">
                  <a:solidFill>
                    <a:srgbClr val="1F242B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籍资料</a:t>
              </a:r>
              <a:endParaRPr lang="en-US" altLang="en-US" sz="1500" dirty="0"/>
            </a:p>
          </p:txBody>
        </p:sp>
      </p:grpSp>
      <p:grpSp>
        <p:nvGrpSpPr>
          <p:cNvPr id="40" name="group 40"/>
          <p:cNvGrpSpPr/>
          <p:nvPr/>
        </p:nvGrpSpPr>
        <p:grpSpPr>
          <a:xfrm rot="21600000">
            <a:off x="1105130" y="916348"/>
            <a:ext cx="4423941" cy="5183011"/>
            <a:chOff x="0" y="0"/>
            <a:chExt cx="4423941" cy="5183011"/>
          </a:xfrm>
        </p:grpSpPr>
        <p:pic>
          <p:nvPicPr>
            <p:cNvPr id="410" name="picture 4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4423941" cy="5183011"/>
            </a:xfrm>
            <a:prstGeom prst="rect">
              <a:avLst/>
            </a:prstGeom>
          </p:spPr>
        </p:pic>
        <p:sp>
          <p:nvSpPr>
            <p:cNvPr id="412" name="textbox 412"/>
            <p:cNvSpPr/>
            <p:nvPr/>
          </p:nvSpPr>
          <p:spPr>
            <a:xfrm>
              <a:off x="-12700" y="-12700"/>
              <a:ext cx="4449445" cy="523112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3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4000"/>
                </a:lnSpc>
              </a:pPr>
              <a:endParaRPr lang="en-US" altLang="en-US" sz="1000" dirty="0"/>
            </a:p>
            <a:p>
              <a:pPr marL="3424555" algn="l" rtl="0" eaLnBrk="0">
                <a:lnSpc>
                  <a:spcPct val="76000"/>
                </a:lnSpc>
                <a:spcBef>
                  <a:spcPts val="0"/>
                </a:spcBef>
              </a:pPr>
              <a:r>
                <a:rPr sz="3500" b="1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01</a:t>
              </a:r>
              <a:endParaRPr lang="en-US" altLang="en-US" sz="3500" dirty="0"/>
            </a:p>
            <a:p>
              <a:pPr marL="276860" algn="l" rtl="0" eaLnBrk="0">
                <a:lnSpc>
                  <a:spcPct val="91000"/>
                </a:lnSpc>
                <a:spcBef>
                  <a:spcPts val="10"/>
                </a:spcBef>
              </a:pPr>
              <a:r>
                <a:rPr sz="2600" b="1" kern="0" spc="110" dirty="0">
                  <a:solidFill>
                    <a:srgbClr val="A08348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适学对象</a:t>
              </a:r>
              <a:endParaRPr lang="en-US" altLang="en-US" sz="26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6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6000"/>
                </a:lnSpc>
              </a:pPr>
              <a:endParaRPr lang="en-US" altLang="en-US" sz="1000" dirty="0"/>
            </a:p>
            <a:p>
              <a:pPr marL="288290" algn="l" rtl="0" eaLnBrk="0">
                <a:lnSpc>
                  <a:spcPts val="2165"/>
                </a:lnSpc>
                <a:spcBef>
                  <a:spcPts val="520"/>
                </a:spcBef>
              </a:pPr>
              <a:r>
                <a:rPr sz="1700" kern="0" spc="170" dirty="0">
                  <a:solidFill>
                    <a:srgbClr val="A08348">
                      <a:alpha val="100000"/>
                    </a:srgbClr>
                  </a:solidFill>
                  <a:latin typeface="Wingdings" panose="05000000000000000000"/>
                  <a:ea typeface="Wingdings" panose="05000000000000000000"/>
                  <a:cs typeface="Wingdings" panose="05000000000000000000"/>
                </a:rPr>
                <a:t>l</a:t>
              </a:r>
              <a:r>
                <a:rPr sz="1700" kern="0" spc="-400" dirty="0">
                  <a:solidFill>
                    <a:srgbClr val="A08348">
                      <a:alpha val="100000"/>
                    </a:srgbClr>
                  </a:solidFill>
                  <a:latin typeface="Wingdings" panose="05000000000000000000"/>
                  <a:ea typeface="Wingdings" panose="05000000000000000000"/>
                  <a:cs typeface="Wingdings" panose="05000000000000000000"/>
                </a:rPr>
                <a:t> </a:t>
              </a:r>
              <a:r>
                <a:rPr sz="1700" b="1" kern="0" spc="170" dirty="0">
                  <a:solidFill>
                    <a:srgbClr val="A08348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寻求企业价值转型升级的企业家</a:t>
              </a:r>
              <a:endParaRPr lang="en-US" altLang="en-US" sz="1700" dirty="0"/>
            </a:p>
            <a:p>
              <a:pPr algn="l" rtl="0" eaLnBrk="0">
                <a:lnSpc>
                  <a:spcPct val="113000"/>
                </a:lnSpc>
              </a:pPr>
              <a:endParaRPr lang="en-US" altLang="en-US" sz="1000" dirty="0"/>
            </a:p>
            <a:p>
              <a:pPr marL="288290" algn="l" rtl="0" eaLnBrk="0">
                <a:lnSpc>
                  <a:spcPts val="2160"/>
                </a:lnSpc>
                <a:spcBef>
                  <a:spcPts val="520"/>
                </a:spcBef>
              </a:pPr>
              <a:r>
                <a:rPr sz="1700" kern="0" spc="170" dirty="0">
                  <a:solidFill>
                    <a:srgbClr val="A08348">
                      <a:alpha val="100000"/>
                    </a:srgbClr>
                  </a:solidFill>
                  <a:latin typeface="Wingdings" panose="05000000000000000000"/>
                  <a:ea typeface="Wingdings" panose="05000000000000000000"/>
                  <a:cs typeface="Wingdings" panose="05000000000000000000"/>
                </a:rPr>
                <a:t>l</a:t>
              </a:r>
              <a:r>
                <a:rPr sz="1700" kern="0" spc="-420" dirty="0">
                  <a:solidFill>
                    <a:srgbClr val="A08348">
                      <a:alpha val="100000"/>
                    </a:srgbClr>
                  </a:solidFill>
                  <a:latin typeface="Wingdings" panose="05000000000000000000"/>
                  <a:ea typeface="Wingdings" panose="05000000000000000000"/>
                  <a:cs typeface="Wingdings" panose="05000000000000000000"/>
                </a:rPr>
                <a:t> </a:t>
              </a:r>
              <a:r>
                <a:rPr sz="1700" b="1" kern="0" spc="170" dirty="0">
                  <a:solidFill>
                    <a:srgbClr val="A08348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致力于产业投资的实业企业</a:t>
              </a:r>
              <a:r>
                <a:rPr sz="1700" b="1" kern="0" spc="160" dirty="0">
                  <a:solidFill>
                    <a:srgbClr val="A08348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家</a:t>
              </a:r>
              <a:endParaRPr lang="en-US" altLang="en-US" sz="1700" dirty="0"/>
            </a:p>
            <a:p>
              <a:pPr algn="l" rtl="0" eaLnBrk="0">
                <a:lnSpc>
                  <a:spcPct val="114000"/>
                </a:lnSpc>
              </a:pPr>
              <a:endParaRPr lang="en-US" altLang="en-US" sz="1000" dirty="0"/>
            </a:p>
            <a:p>
              <a:pPr marL="288290" algn="l" rtl="0" eaLnBrk="0">
                <a:lnSpc>
                  <a:spcPts val="2175"/>
                </a:lnSpc>
                <a:spcBef>
                  <a:spcPts val="515"/>
                </a:spcBef>
              </a:pPr>
              <a:r>
                <a:rPr sz="1700" kern="0" spc="150" dirty="0">
                  <a:solidFill>
                    <a:srgbClr val="A08348">
                      <a:alpha val="100000"/>
                    </a:srgbClr>
                  </a:solidFill>
                  <a:latin typeface="Wingdings" panose="05000000000000000000"/>
                  <a:ea typeface="Wingdings" panose="05000000000000000000"/>
                  <a:cs typeface="Wingdings" panose="05000000000000000000"/>
                </a:rPr>
                <a:t>l</a:t>
              </a:r>
              <a:r>
                <a:rPr sz="1700" kern="0" spc="-350" dirty="0">
                  <a:solidFill>
                    <a:srgbClr val="A08348">
                      <a:alpha val="100000"/>
                    </a:srgbClr>
                  </a:solidFill>
                  <a:latin typeface="Wingdings" panose="05000000000000000000"/>
                  <a:ea typeface="Wingdings" panose="05000000000000000000"/>
                  <a:cs typeface="Wingdings" panose="05000000000000000000"/>
                </a:rPr>
                <a:t> </a:t>
              </a:r>
              <a:r>
                <a:rPr sz="1700" b="1" kern="0" spc="150" dirty="0">
                  <a:solidFill>
                    <a:srgbClr val="A08348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谋求企业上市、</a:t>
              </a:r>
              <a:r>
                <a:rPr sz="1700" b="1" kern="0" spc="-310" dirty="0">
                  <a:solidFill>
                    <a:srgbClr val="A08348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700" b="1" kern="0" spc="150" dirty="0">
                  <a:solidFill>
                    <a:srgbClr val="A08348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并购的企业家</a:t>
              </a:r>
              <a:endParaRPr lang="en-US" altLang="en-US" sz="1700" dirty="0"/>
            </a:p>
            <a:p>
              <a:pPr algn="l" rtl="0" eaLnBrk="0">
                <a:lnSpc>
                  <a:spcPct val="113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6000"/>
                </a:lnSpc>
              </a:pPr>
              <a:endParaRPr lang="en-US" altLang="en-US" sz="400" dirty="0"/>
            </a:p>
            <a:p>
              <a:pPr marL="288290" algn="l" rtl="0" eaLnBrk="0">
                <a:lnSpc>
                  <a:spcPts val="2170"/>
                </a:lnSpc>
                <a:spcBef>
                  <a:spcPts val="0"/>
                </a:spcBef>
              </a:pPr>
              <a:r>
                <a:rPr sz="1700" kern="0" spc="140" dirty="0">
                  <a:solidFill>
                    <a:srgbClr val="A08348">
                      <a:alpha val="100000"/>
                    </a:srgbClr>
                  </a:solidFill>
                  <a:latin typeface="Wingdings" panose="05000000000000000000"/>
                  <a:ea typeface="Wingdings" panose="05000000000000000000"/>
                  <a:cs typeface="Wingdings" panose="05000000000000000000"/>
                </a:rPr>
                <a:t>l</a:t>
              </a:r>
              <a:r>
                <a:rPr sz="1700" kern="0" spc="-370" dirty="0">
                  <a:solidFill>
                    <a:srgbClr val="A08348">
                      <a:alpha val="100000"/>
                    </a:srgbClr>
                  </a:solidFill>
                  <a:latin typeface="Wingdings" panose="05000000000000000000"/>
                  <a:ea typeface="Wingdings" panose="05000000000000000000"/>
                  <a:cs typeface="Wingdings" panose="05000000000000000000"/>
                </a:rPr>
                <a:t> </a:t>
              </a:r>
              <a:r>
                <a:rPr sz="1700" b="1" kern="0" spc="140" dirty="0">
                  <a:solidFill>
                    <a:srgbClr val="A08348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家族企业继承人</a:t>
              </a:r>
              <a:endParaRPr lang="en-US" altLang="en-US" sz="1700" dirty="0"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picture 4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418" name="picture 4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90956" y="2007107"/>
            <a:ext cx="11401043" cy="3261360"/>
          </a:xfrm>
          <a:prstGeom prst="rect">
            <a:avLst/>
          </a:prstGeom>
        </p:spPr>
      </p:pic>
      <p:graphicFrame>
        <p:nvGraphicFramePr>
          <p:cNvPr id="420" name="table 420"/>
          <p:cNvGraphicFramePr>
            <a:graphicFrameLocks noGrp="1"/>
          </p:cNvGraphicFramePr>
          <p:nvPr/>
        </p:nvGraphicFramePr>
        <p:xfrm>
          <a:off x="476034" y="424586"/>
          <a:ext cx="11715748" cy="6008370"/>
        </p:xfrm>
        <a:graphic>
          <a:graphicData uri="http://schemas.openxmlformats.org/drawingml/2006/table">
            <a:tbl>
              <a:tblPr/>
              <a:tblGrid>
                <a:gridCol w="3432809"/>
                <a:gridCol w="7802244"/>
                <a:gridCol w="480694"/>
              </a:tblGrid>
              <a:tr h="60083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marL="829945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12800" kern="0" spc="-180" dirty="0">
                          <a:ln w="46510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07</a:t>
                      </a:r>
                      <a:endParaRPr lang="en-US" altLang="en-US" sz="128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C1A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1A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A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marL="102489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4400" b="1" kern="0" spc="-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开 学</a:t>
                      </a:r>
                      <a:r>
                        <a:rPr sz="4400" b="1" kern="0" spc="3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4400" b="1" kern="0" spc="-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时</a:t>
                      </a:r>
                      <a:r>
                        <a:rPr sz="4400" b="1" kern="0" spc="2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4400" b="1" kern="0" spc="-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间</a:t>
                      </a:r>
                      <a:endParaRPr lang="en-US" altLang="en-US" sz="44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300" dirty="0"/>
                    </a:p>
                    <a:p>
                      <a:pPr marL="1021080" algn="l" rtl="0" eaLnBrk="0">
                        <a:lnSpc>
                          <a:spcPct val="82000"/>
                        </a:lnSpc>
                      </a:pPr>
                      <a:r>
                        <a:rPr sz="1400" kern="0" spc="110" dirty="0">
                          <a:ln w="5103" cap="flat" cmpd="sng">
                            <a:solidFill>
                              <a:srgbClr val="C1A875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C1A875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SCHOOL</a:t>
                      </a:r>
                      <a:r>
                        <a:rPr sz="1400" kern="0" spc="190" dirty="0">
                          <a:solidFill>
                            <a:srgbClr val="C1A875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kern="0" spc="110" dirty="0">
                          <a:ln w="5103" cap="flat" cmpd="sng">
                            <a:solidFill>
                              <a:srgbClr val="C1A875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C1A875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BEGIN</a:t>
                      </a:r>
                      <a:r>
                        <a:rPr sz="1400" kern="0" spc="100" dirty="0">
                          <a:ln w="5103" cap="flat" cmpd="sng">
                            <a:solidFill>
                              <a:srgbClr val="C1A875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C1A875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</a:t>
                      </a:r>
                      <a:r>
                        <a:rPr sz="1400" kern="0" spc="100" dirty="0">
                          <a:solidFill>
                            <a:srgbClr val="C1A875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400" kern="0" spc="100" dirty="0">
                          <a:ln w="5103" cap="flat" cmpd="sng">
                            <a:solidFill>
                              <a:srgbClr val="C1A875">
                                <a:alpha val="100000"/>
                              </a:srgbClr>
                            </a:solidFill>
                            <a:prstDash val="solid"/>
                            <a:bevel/>
                          </a:ln>
                          <a:solidFill>
                            <a:srgbClr val="C1A875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TIME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C1A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A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A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C1A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picture 4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575816" y="1525523"/>
            <a:ext cx="8996171" cy="4352544"/>
          </a:xfrm>
          <a:prstGeom prst="rect">
            <a:avLst/>
          </a:prstGeom>
        </p:spPr>
      </p:pic>
      <p:grpSp>
        <p:nvGrpSpPr>
          <p:cNvPr id="42" name="group 42"/>
          <p:cNvGrpSpPr/>
          <p:nvPr/>
        </p:nvGrpSpPr>
        <p:grpSpPr>
          <a:xfrm rot="21600000">
            <a:off x="0" y="6434328"/>
            <a:ext cx="12192000" cy="423671"/>
            <a:chOff x="0" y="0"/>
            <a:chExt cx="12192000" cy="423671"/>
          </a:xfrm>
        </p:grpSpPr>
        <p:sp>
          <p:nvSpPr>
            <p:cNvPr id="424" name="path"/>
            <p:cNvSpPr/>
            <p:nvPr/>
          </p:nvSpPr>
          <p:spPr>
            <a:xfrm>
              <a:off x="8895588" y="0"/>
              <a:ext cx="3296411" cy="423671"/>
            </a:xfrm>
            <a:custGeom>
              <a:avLst/>
              <a:gdLst/>
              <a:ahLst/>
              <a:cxnLst/>
              <a:rect l="0" t="0" r="0" b="0"/>
              <a:pathLst>
                <a:path w="5191" h="667">
                  <a:moveTo>
                    <a:pt x="0" y="0"/>
                  </a:moveTo>
                  <a:lnTo>
                    <a:pt x="5191" y="0"/>
                  </a:lnTo>
                  <a:lnTo>
                    <a:pt x="5191" y="667"/>
                  </a:lnTo>
                  <a:lnTo>
                    <a:pt x="0" y="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756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6" name="path"/>
            <p:cNvSpPr/>
            <p:nvPr/>
          </p:nvSpPr>
          <p:spPr>
            <a:xfrm>
              <a:off x="0" y="0"/>
              <a:ext cx="8895588" cy="423671"/>
            </a:xfrm>
            <a:custGeom>
              <a:avLst/>
              <a:gdLst/>
              <a:ahLst/>
              <a:cxnLst/>
              <a:rect l="0" t="0" r="0" b="0"/>
              <a:pathLst>
                <a:path w="14008" h="667">
                  <a:moveTo>
                    <a:pt x="0" y="0"/>
                  </a:moveTo>
                  <a:lnTo>
                    <a:pt x="14008" y="0"/>
                  </a:lnTo>
                  <a:lnTo>
                    <a:pt x="14008" y="667"/>
                  </a:lnTo>
                  <a:lnTo>
                    <a:pt x="0" y="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A875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28" name="textbox 428"/>
          <p:cNvSpPr/>
          <p:nvPr/>
        </p:nvSpPr>
        <p:spPr>
          <a:xfrm>
            <a:off x="3628263" y="1087805"/>
            <a:ext cx="4850765" cy="3575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2300" b="1" kern="0" spc="350" dirty="0">
                <a:solidFill>
                  <a:srgbClr val="C1A87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模块主题</a:t>
            </a:r>
            <a:r>
              <a:rPr sz="2300" b="1" kern="0" spc="-260" dirty="0">
                <a:solidFill>
                  <a:srgbClr val="C1A87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350" dirty="0">
                <a:solidFill>
                  <a:srgbClr val="C1A87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2300" b="1" kern="0" spc="-240" dirty="0">
                <a:solidFill>
                  <a:srgbClr val="C1A87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350" dirty="0">
                <a:solidFill>
                  <a:srgbClr val="C1A87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宏观经济与资本市场</a:t>
            </a:r>
            <a:endParaRPr lang="en-US" altLang="en-US" sz="2300" dirty="0"/>
          </a:p>
        </p:txBody>
      </p:sp>
      <p:sp>
        <p:nvSpPr>
          <p:cNvPr id="430" name="textbox 430"/>
          <p:cNvSpPr/>
          <p:nvPr/>
        </p:nvSpPr>
        <p:spPr>
          <a:xfrm>
            <a:off x="1609838" y="358676"/>
            <a:ext cx="2223135" cy="4711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3200" b="1" kern="0" spc="100" dirty="0">
                <a:solidFill>
                  <a:srgbClr val="C1A87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开学第</a:t>
            </a:r>
            <a:r>
              <a:rPr sz="3200" b="1" kern="0" spc="-510" dirty="0">
                <a:solidFill>
                  <a:srgbClr val="C1A87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200" b="1" kern="0" spc="100" dirty="0">
                <a:solidFill>
                  <a:srgbClr val="C1A87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</a:t>
            </a:r>
            <a:r>
              <a:rPr sz="3200" b="1" kern="0" spc="-560" dirty="0">
                <a:solidFill>
                  <a:srgbClr val="C1A87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200" b="1" kern="0" spc="100" dirty="0">
                <a:solidFill>
                  <a:srgbClr val="C1A87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课</a:t>
            </a:r>
            <a:endParaRPr lang="en-US" altLang="en-US" sz="3200" dirty="0"/>
          </a:p>
        </p:txBody>
      </p:sp>
      <p:sp>
        <p:nvSpPr>
          <p:cNvPr id="434" name="textbox 434"/>
          <p:cNvSpPr/>
          <p:nvPr/>
        </p:nvSpPr>
        <p:spPr>
          <a:xfrm>
            <a:off x="1636445" y="6033401"/>
            <a:ext cx="3380740" cy="2743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700" b="1" kern="0" spc="2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</a:t>
            </a:r>
            <a:r>
              <a:rPr sz="1700" b="1" kern="0" spc="-13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2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课</a:t>
            </a:r>
            <a:r>
              <a:rPr sz="1700" b="1" kern="0" spc="-14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2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</a:t>
            </a:r>
            <a:r>
              <a:rPr sz="1700" b="1" kern="0" spc="-14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2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 ：</a:t>
            </a:r>
            <a:r>
              <a:rPr sz="1700" b="1" kern="0" spc="-8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2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北</a:t>
            </a:r>
            <a:r>
              <a:rPr sz="1700" b="1" kern="0" spc="-15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2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京 ·</a:t>
            </a:r>
            <a:r>
              <a:rPr sz="1700" b="1" kern="0" spc="-14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2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清</a:t>
            </a:r>
            <a:r>
              <a:rPr sz="1700" b="1" kern="0" spc="-15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2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华</a:t>
            </a:r>
            <a:r>
              <a:rPr sz="1700" b="1" kern="0" spc="-15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2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科</a:t>
            </a:r>
            <a:r>
              <a:rPr sz="1700" b="1" kern="0" spc="-14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2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 园</a:t>
            </a:r>
            <a:endParaRPr lang="en-US" altLang="en-US" sz="1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42" name="rect"/>
          <p:cNvSpPr/>
          <p:nvPr/>
        </p:nvSpPr>
        <p:spPr>
          <a:xfrm>
            <a:off x="0" y="1554479"/>
            <a:ext cx="12192000" cy="4253483"/>
          </a:xfrm>
          <a:prstGeom prst="rect">
            <a:avLst/>
          </a:prstGeom>
          <a:solidFill>
            <a:srgbClr val="FFFFFF">
              <a:alpha val="72549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4" name="textbox 44"/>
          <p:cNvSpPr/>
          <p:nvPr/>
        </p:nvSpPr>
        <p:spPr>
          <a:xfrm>
            <a:off x="975195" y="3265108"/>
            <a:ext cx="10234930" cy="7639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r" rtl="0" eaLnBrk="0">
              <a:lnSpc>
                <a:spcPts val="5810"/>
              </a:lnSpc>
            </a:pPr>
            <a:r>
              <a:rPr sz="4400" b="1" kern="0" spc="7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中国企业未来十年的</a:t>
            </a:r>
            <a:r>
              <a:rPr sz="4400" b="1" kern="0" spc="6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价值增长点在哪里？</a:t>
            </a:r>
            <a:endParaRPr lang="en-US" altLang="en-US" sz="4400" dirty="0"/>
          </a:p>
        </p:txBody>
      </p:sp>
      <p:pic>
        <p:nvPicPr>
          <p:cNvPr id="46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2344" y="109851"/>
            <a:ext cx="1853295" cy="3792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8"/>
          <p:cNvSpPr/>
          <p:nvPr/>
        </p:nvSpPr>
        <p:spPr>
          <a:xfrm>
            <a:off x="542290" y="2734945"/>
            <a:ext cx="6899275" cy="2698114"/>
          </a:xfrm>
          <a:prstGeom prst="rect">
            <a:avLst/>
          </a:prstGeom>
          <a:solidFill>
            <a:srgbClr val="3D4756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lang="en-US" altLang="en-US" sz="800" dirty="0"/>
          </a:p>
          <a:p>
            <a:pPr marL="89535" indent="635" algn="l" rtl="0" eaLnBrk="0">
              <a:lnSpc>
                <a:spcPct val="118000"/>
              </a:lnSpc>
              <a:spcBef>
                <a:spcPts val="5"/>
              </a:spcBef>
            </a:pPr>
            <a:r>
              <a:rPr sz="1200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总书记在《当前经济工作的几个重大问题》中提出：加快建设现代化产业体系</a:t>
            </a:r>
            <a:r>
              <a:rPr sz="1200" kern="0" spc="-1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，要切实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提升产业     </a:t>
            </a:r>
            <a:r>
              <a:rPr sz="1200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链供应链韧性和安全水平</a:t>
            </a:r>
            <a:r>
              <a:rPr sz="1200" kern="0" spc="-1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，抓紧补短板、锻长板。一是确保国民经济循环畅通（粮食、能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源、矿     </a:t>
            </a:r>
            <a:r>
              <a:rPr sz="1200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产资源、</a:t>
            </a:r>
            <a:r>
              <a:rPr sz="1200" kern="0" spc="-2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战略物资</a:t>
            </a:r>
            <a:r>
              <a:rPr sz="1200" kern="0" spc="-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sz="1200" kern="0" spc="-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二是加快实现产业体系升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级发展（传统制造业要加快数字化转型</a:t>
            </a:r>
            <a:r>
              <a:rPr sz="1200" kern="0" spc="-1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，着力提     </a:t>
            </a:r>
            <a:r>
              <a:rPr sz="1200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升高端化、智能化、绿色化水平。</a:t>
            </a:r>
            <a:r>
              <a:rPr sz="1200" kern="0" spc="-2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战略性新兴产业要加快新能源、人工智能、生物制造、绿色低     </a:t>
            </a:r>
            <a:r>
              <a:rPr sz="1200" kern="0" spc="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碳、量子计算等前沿技</a:t>
            </a:r>
            <a:r>
              <a:rPr sz="1200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术研发和应用推广。）</a:t>
            </a:r>
            <a:endParaRPr lang="en-US" altLang="en-US" sz="1200" dirty="0"/>
          </a:p>
          <a:p>
            <a:pPr marL="93345" indent="-3810" algn="l" rtl="0" eaLnBrk="0">
              <a:lnSpc>
                <a:spcPct val="105000"/>
              </a:lnSpc>
              <a:spcBef>
                <a:spcPts val="1125"/>
              </a:spcBef>
            </a:pPr>
            <a:r>
              <a:rPr sz="1200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4月8日中央政治局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会议</a:t>
            </a:r>
            <a:r>
              <a:rPr sz="1200" kern="0" spc="-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：产业政策罕见摆在首位</a:t>
            </a:r>
            <a:r>
              <a:rPr sz="1200" kern="0" spc="-1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，排在宏观政策之前</a:t>
            </a:r>
            <a:r>
              <a:rPr sz="1200" kern="0" spc="-1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，要求加快建设以实体经济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200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为支撑的现代化产业体系</a:t>
            </a:r>
            <a:r>
              <a:rPr sz="1200" kern="0" spc="-1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高质量发展诉求增强</a:t>
            </a:r>
            <a:r>
              <a:rPr sz="1200" kern="0" spc="-1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，未来政策将进一步加大支撑。</a:t>
            </a:r>
            <a:endParaRPr lang="en-US" altLang="en-US" sz="1200" dirty="0"/>
          </a:p>
          <a:p>
            <a:pPr algn="l" rtl="0" eaLnBrk="0">
              <a:lnSpc>
                <a:spcPct val="101000"/>
              </a:lnSpc>
            </a:pPr>
            <a:endParaRPr lang="en-US" altLang="en-US" sz="1000" dirty="0"/>
          </a:p>
          <a:p>
            <a:pPr algn="l" rtl="0" eaLnBrk="0">
              <a:lnSpc>
                <a:spcPct val="10000"/>
              </a:lnSpc>
            </a:pPr>
            <a:endParaRPr lang="en-US" altLang="en-US" sz="100" dirty="0"/>
          </a:p>
          <a:p>
            <a:pPr marL="89535" indent="11430" algn="l" rtl="0" eaLnBrk="0">
              <a:lnSpc>
                <a:spcPct val="110000"/>
              </a:lnSpc>
            </a:pPr>
            <a:r>
              <a:rPr sz="1200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5月5日二十届中央财经委员会第一次会议</a:t>
            </a:r>
            <a:r>
              <a:rPr sz="1200" kern="0" spc="-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：研究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加快建设现代化产业体系等问题。会议明确</a:t>
            </a:r>
            <a:r>
              <a:rPr sz="1200" kern="0" spc="-1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，现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200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代化产业体系是现代化国家的物质技术基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础</a:t>
            </a:r>
            <a:r>
              <a:rPr sz="1200" kern="0" spc="-1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，必须把发展经济的着力点放在</a:t>
            </a:r>
            <a:r>
              <a:rPr sz="1200" b="1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实体经济上</a:t>
            </a:r>
            <a:r>
              <a:rPr sz="1200" b="1" kern="0" spc="-1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，为实现     </a:t>
            </a:r>
            <a:r>
              <a:rPr sz="1200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第二个百年奋斗目标提供坚强物质支撑。</a:t>
            </a:r>
            <a:endParaRPr lang="en-US" altLang="en-US" sz="1200" dirty="0"/>
          </a:p>
        </p:txBody>
      </p:sp>
      <p:pic>
        <p:nvPicPr>
          <p:cNvPr id="50" name="picture 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853171" y="915923"/>
            <a:ext cx="3738372" cy="4517135"/>
          </a:xfrm>
          <a:prstGeom prst="rect">
            <a:avLst/>
          </a:prstGeom>
        </p:spPr>
      </p:pic>
      <p:sp>
        <p:nvSpPr>
          <p:cNvPr id="52" name="textbox 52"/>
          <p:cNvSpPr/>
          <p:nvPr/>
        </p:nvSpPr>
        <p:spPr>
          <a:xfrm>
            <a:off x="542290" y="915670"/>
            <a:ext cx="6899275" cy="1684654"/>
          </a:xfrm>
          <a:prstGeom prst="rect">
            <a:avLst/>
          </a:prstGeom>
          <a:solidFill>
            <a:srgbClr val="C1A875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lang="en-US" altLang="en-US" sz="700" dirty="0"/>
          </a:p>
          <a:p>
            <a:pPr marL="93345" algn="l" rtl="0" eaLnBrk="0">
              <a:lnSpc>
                <a:spcPct val="116000"/>
              </a:lnSpc>
            </a:pPr>
            <a:r>
              <a:rPr sz="1200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如今百年未有之大变局</a:t>
            </a:r>
            <a:r>
              <a:rPr sz="1200" kern="0" spc="-1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，世界格局变换风起云涌。</a:t>
            </a:r>
            <a:r>
              <a:rPr sz="1200" kern="0" spc="-2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b="1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中美争霸</a:t>
            </a:r>
            <a:r>
              <a:rPr sz="1200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200" b="1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俄乌</a:t>
            </a:r>
            <a:r>
              <a:rPr sz="1200" b="1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战争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200" kern="0" spc="-2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RCEP</a:t>
            </a:r>
            <a:r>
              <a:rPr sz="1200" b="1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签署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等一系列大      </a:t>
            </a:r>
            <a:r>
              <a:rPr sz="1200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事件对全球经济产生着不可估量的影响</a:t>
            </a:r>
            <a:r>
              <a:rPr sz="1200" kern="0" spc="-1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，但同时也带来了新的机遇与挑战。《区域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全面经济伙伴     </a:t>
            </a:r>
            <a:r>
              <a:rPr sz="1200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关系协定》——</a:t>
            </a:r>
            <a:r>
              <a:rPr sz="1200" kern="0" spc="-2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RCEP</a:t>
            </a:r>
            <a:r>
              <a:rPr sz="1200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签署的生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效</a:t>
            </a:r>
            <a:r>
              <a:rPr sz="1200" kern="0" spc="-1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，为区域产业链供应链的重组和布局调整提供了新的契机</a:t>
            </a:r>
            <a:r>
              <a:rPr sz="1200" kern="0" spc="-1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，为      </a:t>
            </a:r>
            <a:r>
              <a:rPr sz="1200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促进区域经济一体化、推动地区和全球经济增长带来新的动能。科技强国大战略的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全力推进</a:t>
            </a:r>
            <a:r>
              <a:rPr sz="1200" kern="0" spc="-1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，势     </a:t>
            </a:r>
            <a:r>
              <a:rPr sz="1200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必也会引发新兴产业的全面繁荣和时代的更替。从蒸汽时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代、</a:t>
            </a:r>
            <a:r>
              <a:rPr sz="1200" kern="0" spc="-2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电气时代到工业时代</a:t>
            </a:r>
            <a:r>
              <a:rPr sz="1200" kern="0" spc="-1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，每一次产业     </a:t>
            </a:r>
            <a:r>
              <a:rPr sz="1200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革命都是人类发展飞跃阶段的主旋律</a:t>
            </a:r>
            <a:r>
              <a:rPr sz="1200" kern="0" spc="-1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，每一次重大变革都为企业提供了更多创新、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发展和转型的   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机会。</a:t>
            </a:r>
            <a:endParaRPr lang="en-US" altLang="en-US" sz="1200" dirty="0"/>
          </a:p>
        </p:txBody>
      </p:sp>
      <p:grpSp>
        <p:nvGrpSpPr>
          <p:cNvPr id="4" name="group 4"/>
          <p:cNvGrpSpPr/>
          <p:nvPr/>
        </p:nvGrpSpPr>
        <p:grpSpPr>
          <a:xfrm rot="21600000">
            <a:off x="0" y="6434328"/>
            <a:ext cx="12192000" cy="423671"/>
            <a:chOff x="0" y="0"/>
            <a:chExt cx="12192000" cy="423671"/>
          </a:xfrm>
        </p:grpSpPr>
        <p:sp>
          <p:nvSpPr>
            <p:cNvPr id="54" name="path"/>
            <p:cNvSpPr/>
            <p:nvPr/>
          </p:nvSpPr>
          <p:spPr>
            <a:xfrm>
              <a:off x="8895588" y="0"/>
              <a:ext cx="3296411" cy="423671"/>
            </a:xfrm>
            <a:custGeom>
              <a:avLst/>
              <a:gdLst/>
              <a:ahLst/>
              <a:cxnLst/>
              <a:rect l="0" t="0" r="0" b="0"/>
              <a:pathLst>
                <a:path w="5191" h="667">
                  <a:moveTo>
                    <a:pt x="0" y="0"/>
                  </a:moveTo>
                  <a:lnTo>
                    <a:pt x="5191" y="0"/>
                  </a:lnTo>
                  <a:lnTo>
                    <a:pt x="5191" y="667"/>
                  </a:lnTo>
                  <a:lnTo>
                    <a:pt x="0" y="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756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6" name="path"/>
            <p:cNvSpPr/>
            <p:nvPr/>
          </p:nvSpPr>
          <p:spPr>
            <a:xfrm>
              <a:off x="0" y="0"/>
              <a:ext cx="8895588" cy="423671"/>
            </a:xfrm>
            <a:custGeom>
              <a:avLst/>
              <a:gdLst/>
              <a:ahLst/>
              <a:cxnLst/>
              <a:rect l="0" t="0" r="0" b="0"/>
              <a:pathLst>
                <a:path w="14008" h="667">
                  <a:moveTo>
                    <a:pt x="0" y="0"/>
                  </a:moveTo>
                  <a:lnTo>
                    <a:pt x="14008" y="0"/>
                  </a:lnTo>
                  <a:lnTo>
                    <a:pt x="14008" y="667"/>
                  </a:lnTo>
                  <a:lnTo>
                    <a:pt x="0" y="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A875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60"/>
          <p:cNvSpPr/>
          <p:nvPr/>
        </p:nvSpPr>
        <p:spPr>
          <a:xfrm>
            <a:off x="4568825" y="2750184"/>
            <a:ext cx="6899275" cy="2698750"/>
          </a:xfrm>
          <a:prstGeom prst="rect">
            <a:avLst/>
          </a:prstGeom>
          <a:solidFill>
            <a:srgbClr val="3D4756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80000"/>
              </a:lnSpc>
            </a:pPr>
            <a:endParaRPr lang="en-US" altLang="en-US" sz="1000" dirty="0"/>
          </a:p>
          <a:p>
            <a:pPr marL="1174750" indent="-1045845" algn="l" rtl="0" eaLnBrk="0">
              <a:lnSpc>
                <a:spcPct val="112000"/>
              </a:lnSpc>
              <a:spcBef>
                <a:spcPts val="5"/>
              </a:spcBef>
            </a:pPr>
            <a:r>
              <a:rPr sz="1500" kern="0" spc="1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</a:t>
            </a:r>
            <a:r>
              <a:rPr sz="1500" b="1" kern="0" spc="1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如何顺势而为</a:t>
            </a:r>
            <a:r>
              <a:rPr sz="1500" b="1" kern="0" spc="-1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b="1" kern="0" spc="-2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乘</a:t>
            </a:r>
            <a:r>
              <a:rPr sz="1500" b="1" kern="0" spc="1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宏观经济大变局之风</a:t>
            </a:r>
            <a:r>
              <a:rPr sz="1500" b="1" kern="0" spc="-1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b="1" kern="0" spc="-2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破企业发展增长瓶颈</a:t>
            </a:r>
            <a:r>
              <a:rPr sz="1500" b="1" kern="0" spc="-1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b="1" kern="0" spc="-2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抓   </a:t>
            </a:r>
            <a:r>
              <a:rPr sz="1500" b="1" kern="0" spc="1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住当下时代的机遇</a:t>
            </a:r>
            <a:r>
              <a:rPr sz="1500" b="1" kern="0" spc="-1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b="1" kern="0" spc="-2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</a:t>
            </a:r>
            <a:r>
              <a:rPr sz="1500" b="1" kern="0" spc="1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为企业家重要的战略之</a:t>
            </a:r>
            <a:r>
              <a:rPr sz="1500" b="1" kern="0" spc="-2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一。</a:t>
            </a:r>
            <a:endParaRPr lang="en-US" altLang="en-US" sz="1500" dirty="0"/>
          </a:p>
          <a:p>
            <a:pPr algn="l" rtl="0" eaLnBrk="0">
              <a:lnSpc>
                <a:spcPct val="126000"/>
              </a:lnSpc>
            </a:pPr>
            <a:endParaRPr lang="en-US" altLang="en-US" sz="1000" dirty="0"/>
          </a:p>
          <a:p>
            <a:pPr marL="516890" indent="-387985" algn="l" rtl="0" eaLnBrk="0">
              <a:lnSpc>
                <a:spcPct val="112000"/>
              </a:lnSpc>
              <a:spcBef>
                <a:spcPts val="455"/>
              </a:spcBef>
            </a:pPr>
            <a:r>
              <a:rPr sz="1500" kern="0" spc="1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</a:t>
            </a:r>
            <a:r>
              <a:rPr sz="1500" b="1" kern="0" spc="1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如何把握新政窗口期</a:t>
            </a:r>
            <a:r>
              <a:rPr sz="1500" b="1" kern="0" spc="-1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b="1" kern="0" spc="-2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</a:t>
            </a:r>
            <a:r>
              <a:rPr sz="1500" b="1" kern="0" spc="1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在新的政策体系下做好融资上市安排</a:t>
            </a:r>
            <a:r>
              <a:rPr sz="1500" b="1" kern="0" spc="-1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   </a:t>
            </a:r>
            <a:r>
              <a:rPr sz="1500" b="1" kern="0" spc="1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如何做好投资布局</a:t>
            </a:r>
            <a:r>
              <a:rPr sz="1500" b="1" kern="0" spc="-1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b="1" kern="0" spc="-2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也是每个企业</a:t>
            </a:r>
            <a:r>
              <a:rPr sz="1500" b="1" kern="0" spc="1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家</a:t>
            </a:r>
            <a:r>
              <a:rPr sz="1500" b="1" kern="0" spc="-2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500" b="1" kern="0" spc="-2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投资人关注的核心命题。</a:t>
            </a:r>
            <a:endParaRPr lang="en-US" altLang="en-US" sz="1500" dirty="0"/>
          </a:p>
          <a:p>
            <a:pPr algn="l" rtl="0" eaLnBrk="0">
              <a:lnSpc>
                <a:spcPct val="126000"/>
              </a:lnSpc>
            </a:pPr>
            <a:endParaRPr lang="en-US" altLang="en-US" sz="1000" dirty="0"/>
          </a:p>
          <a:p>
            <a:pPr algn="l" rtl="0" eaLnBrk="0">
              <a:lnSpc>
                <a:spcPct val="126000"/>
              </a:lnSpc>
            </a:pPr>
            <a:endParaRPr lang="en-US" altLang="en-US" sz="300" dirty="0"/>
          </a:p>
          <a:p>
            <a:pPr marL="735330" indent="-716280" algn="l" rtl="0" eaLnBrk="0">
              <a:lnSpc>
                <a:spcPct val="112000"/>
              </a:lnSpc>
              <a:spcBef>
                <a:spcPts val="5"/>
              </a:spcBef>
            </a:pPr>
            <a:r>
              <a:rPr sz="1500" kern="0" spc="1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</a:t>
            </a:r>
            <a:r>
              <a:rPr sz="1500" b="1" kern="0" spc="1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如何抓住科技强国战略机</a:t>
            </a:r>
            <a:r>
              <a:rPr sz="1500" b="1" kern="0" spc="1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遇</a:t>
            </a:r>
            <a:r>
              <a:rPr sz="1500" b="1" kern="0" spc="-1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b="1" kern="0" spc="-2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如何突破</a:t>
            </a:r>
            <a:r>
              <a:rPr sz="1500" b="1" kern="0" spc="-2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sz="1500" b="1" kern="0" spc="-2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卡脖子问题</a:t>
            </a:r>
            <a:r>
              <a:rPr sz="1500" b="1" kern="0" spc="-2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sz="1500" b="1" kern="0" spc="-2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等关键技术</a:t>
            </a:r>
            <a:r>
              <a:rPr sz="1500" b="1" kern="0" spc="-1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 </a:t>
            </a:r>
            <a:r>
              <a:rPr sz="1500" b="1" kern="0" spc="2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解决产业链短板</a:t>
            </a:r>
            <a:r>
              <a:rPr sz="1500" b="1" kern="0" spc="-1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2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b="1" kern="0" spc="-2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2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也将成为企业制胜资本市场的关</a:t>
            </a:r>
            <a:r>
              <a:rPr sz="1500" b="1" kern="0" spc="1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键要素。</a:t>
            </a:r>
            <a:endParaRPr lang="en-US" altLang="en-US" sz="1500" dirty="0"/>
          </a:p>
        </p:txBody>
      </p:sp>
      <p:pic>
        <p:nvPicPr>
          <p:cNvPr id="62" name="picture 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30352" y="931164"/>
            <a:ext cx="3738371" cy="4517135"/>
          </a:xfrm>
          <a:prstGeom prst="rect">
            <a:avLst/>
          </a:prstGeom>
        </p:spPr>
      </p:pic>
      <p:sp>
        <p:nvSpPr>
          <p:cNvPr id="64" name="textbox 64"/>
          <p:cNvSpPr/>
          <p:nvPr/>
        </p:nvSpPr>
        <p:spPr>
          <a:xfrm>
            <a:off x="4568825" y="930909"/>
            <a:ext cx="6899275" cy="1685289"/>
          </a:xfrm>
          <a:prstGeom prst="rect">
            <a:avLst/>
          </a:prstGeom>
          <a:solidFill>
            <a:srgbClr val="C1A875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31000"/>
              </a:lnSpc>
            </a:pPr>
            <a:endParaRPr lang="en-US" altLang="en-US" sz="1000" dirty="0"/>
          </a:p>
          <a:p>
            <a:pPr algn="l" rtl="0" eaLnBrk="0">
              <a:lnSpc>
                <a:spcPct val="8000"/>
              </a:lnSpc>
            </a:pPr>
            <a:endParaRPr lang="en-US" altLang="en-US" sz="100" dirty="0"/>
          </a:p>
          <a:p>
            <a:pPr marL="95885" indent="4445" algn="l" rtl="0" eaLnBrk="0">
              <a:lnSpc>
                <a:spcPct val="113000"/>
              </a:lnSpc>
            </a:pPr>
            <a:r>
              <a:rPr sz="1400" kern="0" spc="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多项政策表明我国正高速推进现代化产业体系</a:t>
            </a:r>
            <a:r>
              <a:rPr sz="1400" kern="0" spc="-2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sz="1400" kern="0" spc="-2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而新</a:t>
            </a:r>
            <a:r>
              <a:rPr sz="1400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一轮朱格拉周期的启动</a:t>
            </a:r>
            <a:r>
              <a:rPr sz="1400" kern="0" spc="-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    </a:t>
            </a:r>
            <a:r>
              <a:rPr sz="1400" kern="0" spc="1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催生新的主导行业，</a:t>
            </a:r>
            <a:r>
              <a:rPr sz="1400" kern="0" spc="-2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能源转型</a:t>
            </a:r>
            <a:r>
              <a:rPr sz="1400" kern="0" spc="-2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kern="0" spc="-2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国产替代</a:t>
            </a:r>
            <a:r>
              <a:rPr sz="1400" kern="0" spc="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也依然是产业升级的重点方向，</a:t>
            </a:r>
            <a:r>
              <a:rPr sz="1400" kern="0" spc="-2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电气</a:t>
            </a:r>
            <a:r>
              <a:rPr sz="14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400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设备等高端制造</a:t>
            </a:r>
            <a:r>
              <a:rPr sz="1400" kern="0" spc="-2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kern="0" spc="-2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新能源</a:t>
            </a:r>
            <a:r>
              <a:rPr sz="1400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汽车</a:t>
            </a:r>
            <a:r>
              <a:rPr sz="1400" kern="0" spc="-2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kern="0" spc="-2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生物医药</a:t>
            </a:r>
            <a:r>
              <a:rPr sz="1400" kern="0" spc="-2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kern="0" spc="-2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新材料</a:t>
            </a:r>
            <a:r>
              <a:rPr sz="1400" kern="0" spc="-2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kern="0" spc="-2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半导体等行业会继续高于</a:t>
            </a:r>
            <a:r>
              <a:rPr sz="14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400" kern="0" spc="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整体增速。</a:t>
            </a:r>
            <a:endParaRPr lang="en-US" altLang="en-US" sz="1400" dirty="0"/>
          </a:p>
          <a:p>
            <a:pPr algn="l" rtl="0" eaLnBrk="0">
              <a:lnSpc>
                <a:spcPct val="107000"/>
              </a:lnSpc>
            </a:pPr>
            <a:endParaRPr lang="en-US" altLang="en-US" sz="1000" dirty="0"/>
          </a:p>
          <a:p>
            <a:pPr marL="97155" algn="l" rtl="0" eaLnBrk="0">
              <a:lnSpc>
                <a:spcPct val="91000"/>
              </a:lnSpc>
              <a:spcBef>
                <a:spcPts val="5"/>
              </a:spcBef>
            </a:pPr>
            <a:r>
              <a:rPr sz="1400" b="1" kern="0" spc="1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产业链和供应链的重构</a:t>
            </a:r>
            <a:r>
              <a:rPr sz="1400" b="1" kern="0" spc="-1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1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400" b="1" kern="0" spc="-2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1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正给中国企业带来前所未有的机遇和</a:t>
            </a:r>
            <a:r>
              <a:rPr sz="1400" b="1" kern="0" spc="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挑战。</a:t>
            </a:r>
            <a:endParaRPr lang="en-US" altLang="en-US" sz="1400" dirty="0"/>
          </a:p>
        </p:txBody>
      </p:sp>
      <p:grpSp>
        <p:nvGrpSpPr>
          <p:cNvPr id="6" name="group 6"/>
          <p:cNvGrpSpPr/>
          <p:nvPr/>
        </p:nvGrpSpPr>
        <p:grpSpPr>
          <a:xfrm rot="21600000">
            <a:off x="0" y="6434328"/>
            <a:ext cx="12192000" cy="423671"/>
            <a:chOff x="0" y="0"/>
            <a:chExt cx="12192000" cy="423671"/>
          </a:xfrm>
        </p:grpSpPr>
        <p:sp>
          <p:nvSpPr>
            <p:cNvPr id="66" name="path"/>
            <p:cNvSpPr/>
            <p:nvPr/>
          </p:nvSpPr>
          <p:spPr>
            <a:xfrm>
              <a:off x="8895588" y="0"/>
              <a:ext cx="3296411" cy="423671"/>
            </a:xfrm>
            <a:custGeom>
              <a:avLst/>
              <a:gdLst/>
              <a:ahLst/>
              <a:cxnLst/>
              <a:rect l="0" t="0" r="0" b="0"/>
              <a:pathLst>
                <a:path w="5191" h="667">
                  <a:moveTo>
                    <a:pt x="0" y="0"/>
                  </a:moveTo>
                  <a:lnTo>
                    <a:pt x="5191" y="0"/>
                  </a:lnTo>
                  <a:lnTo>
                    <a:pt x="5191" y="667"/>
                  </a:lnTo>
                  <a:lnTo>
                    <a:pt x="0" y="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756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8" name="path"/>
            <p:cNvSpPr/>
            <p:nvPr/>
          </p:nvSpPr>
          <p:spPr>
            <a:xfrm>
              <a:off x="0" y="0"/>
              <a:ext cx="8895588" cy="423671"/>
            </a:xfrm>
            <a:custGeom>
              <a:avLst/>
              <a:gdLst/>
              <a:ahLst/>
              <a:cxnLst/>
              <a:rect l="0" t="0" r="0" b="0"/>
              <a:pathLst>
                <a:path w="14008" h="667">
                  <a:moveTo>
                    <a:pt x="0" y="0"/>
                  </a:moveTo>
                  <a:lnTo>
                    <a:pt x="14008" y="0"/>
                  </a:lnTo>
                  <a:lnTo>
                    <a:pt x="14008" y="667"/>
                  </a:lnTo>
                  <a:lnTo>
                    <a:pt x="0" y="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A875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74" name="rect"/>
          <p:cNvSpPr/>
          <p:nvPr/>
        </p:nvSpPr>
        <p:spPr>
          <a:xfrm>
            <a:off x="0" y="1554479"/>
            <a:ext cx="12192000" cy="4253483"/>
          </a:xfrm>
          <a:prstGeom prst="rect">
            <a:avLst/>
          </a:prstGeom>
          <a:solidFill>
            <a:srgbClr val="FFFFFF">
              <a:alpha val="72549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6" name="textbox 76"/>
          <p:cNvSpPr/>
          <p:nvPr/>
        </p:nvSpPr>
        <p:spPr>
          <a:xfrm>
            <a:off x="1100210" y="3036893"/>
            <a:ext cx="10081894" cy="11557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algn="r" rtl="0" eaLnBrk="0">
              <a:lnSpc>
                <a:spcPct val="91000"/>
              </a:lnSpc>
            </a:pPr>
            <a:r>
              <a:rPr sz="3200" b="1" kern="0" spc="2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有经营实力、</a:t>
            </a:r>
            <a:r>
              <a:rPr sz="3200" b="1" kern="0" spc="-65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200" b="1" kern="0" spc="2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资本实力的企业家升级成为产业投资</a:t>
            </a:r>
            <a:r>
              <a:rPr sz="3200" b="1" kern="0" spc="1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家，</a:t>
            </a:r>
            <a:endParaRPr lang="en-US" altLang="en-US" sz="3200" dirty="0"/>
          </a:p>
          <a:p>
            <a:pPr algn="l" rtl="0" eaLnBrk="0">
              <a:lnSpc>
                <a:spcPct val="104000"/>
              </a:lnSpc>
            </a:pPr>
            <a:endParaRPr lang="en-US" altLang="en-US" sz="1500" dirty="0"/>
          </a:p>
          <a:p>
            <a:pPr marL="2127885" algn="l" rtl="0" eaLnBrk="0">
              <a:lnSpc>
                <a:spcPct val="92000"/>
              </a:lnSpc>
              <a:spcBef>
                <a:spcPts val="0"/>
              </a:spcBef>
            </a:pPr>
            <a:r>
              <a:rPr sz="3200" b="1" kern="0" spc="11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是经济与社会发展的必然趋势。</a:t>
            </a:r>
            <a:endParaRPr lang="en-US" altLang="en-US" sz="3200" dirty="0"/>
          </a:p>
        </p:txBody>
      </p:sp>
      <p:pic>
        <p:nvPicPr>
          <p:cNvPr id="78" name="picture 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2344" y="109851"/>
            <a:ext cx="1853295" cy="37922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80"/>
          <p:cNvSpPr/>
          <p:nvPr/>
        </p:nvSpPr>
        <p:spPr>
          <a:xfrm>
            <a:off x="758797" y="2274961"/>
            <a:ext cx="7698105" cy="35737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/>
          </a:p>
          <a:p>
            <a:pPr marL="12700" indent="6350" algn="l" rtl="0" eaLnBrk="0">
              <a:lnSpc>
                <a:spcPct val="112000"/>
              </a:lnSpc>
            </a:pPr>
            <a:r>
              <a:rPr sz="1500" kern="0" spc="22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从企业到产业</a:t>
            </a:r>
            <a:r>
              <a:rPr sz="1500" kern="0" spc="-8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22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kern="0" spc="-24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22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从产业</a:t>
            </a:r>
            <a:r>
              <a:rPr sz="1500" kern="0" spc="21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到产业投资</a:t>
            </a:r>
            <a:r>
              <a:rPr sz="1500" kern="0" spc="-7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21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kern="0" spc="-23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21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北清经管高研院在办好旗舰</a:t>
            </a:r>
            <a:r>
              <a:rPr sz="1500" kern="0" spc="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EMBA</a:t>
            </a:r>
            <a:r>
              <a:rPr sz="1500" kern="0" spc="21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教育的基</a:t>
            </a:r>
            <a:r>
              <a:rPr sz="1500" kern="0" spc="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6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础上</a:t>
            </a:r>
            <a:r>
              <a:rPr sz="1500" kern="0" spc="-5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6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kern="0" spc="-23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6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携手</a:t>
            </a:r>
            <a:r>
              <a:rPr sz="1500" b="1" kern="0" spc="16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政策智囊</a:t>
            </a:r>
            <a:r>
              <a:rPr sz="1500" b="1" kern="0" spc="-26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6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500" b="1" kern="0" spc="-21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6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学术权威</a:t>
            </a:r>
            <a:r>
              <a:rPr sz="1500" b="1" kern="0" spc="-26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6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500" b="1" kern="0" spc="-21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6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头部企业</a:t>
            </a:r>
            <a:r>
              <a:rPr sz="1500" b="1" kern="0" spc="-27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6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500" b="1" kern="0" spc="-23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6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金融巨擘</a:t>
            </a:r>
            <a:r>
              <a:rPr sz="1500" b="1" kern="0" spc="-26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6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500" b="1" kern="0" spc="-23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6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投资专家</a:t>
            </a:r>
            <a:r>
              <a:rPr sz="1500" kern="0" spc="16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等产业和资本</a:t>
            </a:r>
            <a:endParaRPr lang="en-US" altLang="en-US" sz="1500" dirty="0"/>
          </a:p>
          <a:p>
            <a:pPr marL="674370" indent="-661670" algn="l" rtl="0" eaLnBrk="0">
              <a:lnSpc>
                <a:spcPct val="117000"/>
              </a:lnSpc>
              <a:spcBef>
                <a:spcPts val="565"/>
              </a:spcBef>
            </a:pPr>
            <a:r>
              <a:rPr sz="1500" kern="0" spc="18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各领域内领衔专家</a:t>
            </a:r>
            <a:r>
              <a:rPr sz="1500" kern="0" spc="-7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8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kern="0" spc="-23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8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打造以</a:t>
            </a:r>
            <a:r>
              <a:rPr sz="1500" kern="0" spc="-22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8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sz="1500" kern="0" spc="-30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8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推动企业中国式现代化高质量发展与转型</a:t>
            </a:r>
            <a:r>
              <a:rPr sz="1500" kern="0" spc="-7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8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kern="0" spc="-22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8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助力企</a:t>
            </a:r>
            <a:r>
              <a:rPr sz="1500" kern="0" spc="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20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业家升级产业投资家</a:t>
            </a:r>
            <a:r>
              <a:rPr sz="1500" kern="0" spc="-23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20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sz="1500" kern="0" spc="-26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9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为目标的《资本运营与产业投资家项目》</a:t>
            </a:r>
            <a:r>
              <a:rPr sz="1500" kern="0" spc="-7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9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1500" dirty="0"/>
          </a:p>
          <a:p>
            <a:pPr algn="l" rtl="0" eaLnBrk="0">
              <a:lnSpc>
                <a:spcPct val="106000"/>
              </a:lnSpc>
            </a:pPr>
            <a:endParaRPr lang="en-US" altLang="en-US" sz="1000" dirty="0"/>
          </a:p>
          <a:p>
            <a:pPr algn="l" rtl="0" eaLnBrk="0">
              <a:lnSpc>
                <a:spcPct val="107000"/>
              </a:lnSpc>
            </a:pPr>
            <a:endParaRPr lang="en-US" altLang="en-US" sz="1000" dirty="0"/>
          </a:p>
          <a:p>
            <a:pPr algn="l" rtl="0" eaLnBrk="0">
              <a:lnSpc>
                <a:spcPct val="107000"/>
              </a:lnSpc>
            </a:pPr>
            <a:endParaRPr lang="en-US" altLang="en-US" sz="1000" dirty="0"/>
          </a:p>
          <a:p>
            <a:pPr marL="62865" algn="l" rtl="0" eaLnBrk="0">
              <a:lnSpc>
                <a:spcPct val="96000"/>
              </a:lnSpc>
              <a:spcBef>
                <a:spcPts val="455"/>
              </a:spcBef>
            </a:pPr>
            <a:r>
              <a:rPr sz="1500" b="1" kern="0" spc="16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项目旨在培育新</a:t>
            </a:r>
            <a:r>
              <a:rPr sz="1500" b="1" kern="0" spc="-27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6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一代</a:t>
            </a:r>
            <a:r>
              <a:rPr sz="1500" b="1" kern="0" spc="-22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6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sz="1500" b="1" kern="0" spc="-31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6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新科技</a:t>
            </a:r>
            <a:r>
              <a:rPr sz="1500" b="1" kern="0" spc="-12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6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+新经济</a:t>
            </a:r>
            <a:r>
              <a:rPr sz="1500" b="1" kern="0" spc="-11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6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+新体制</a:t>
            </a:r>
            <a:r>
              <a:rPr sz="1500" b="1" kern="0" spc="-22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6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sz="1500" b="1" kern="0" spc="-23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6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的产业投资家</a:t>
            </a:r>
            <a:r>
              <a:rPr sz="1500" b="1" kern="0" spc="-11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5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b="1" kern="0" spc="-16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5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同时促进企业</a:t>
            </a:r>
            <a:endParaRPr lang="en-US" altLang="en-US" sz="1500" dirty="0"/>
          </a:p>
          <a:p>
            <a:pPr marL="3202305" indent="-3188335" algn="l" rtl="0" eaLnBrk="0">
              <a:lnSpc>
                <a:spcPct val="112000"/>
              </a:lnSpc>
              <a:spcBef>
                <a:spcPts val="570"/>
              </a:spcBef>
            </a:pPr>
            <a:r>
              <a:rPr sz="1500" b="1" kern="0" spc="19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横向聚集产业资源</a:t>
            </a:r>
            <a:r>
              <a:rPr sz="1500" b="1" kern="0" spc="-5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9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b="1" kern="0" spc="-20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9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帮助企业形成产业链上下游资源优化配置</a:t>
            </a:r>
            <a:r>
              <a:rPr sz="1500" b="1" kern="0" spc="-10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9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b="1" kern="0" spc="-22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9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做企业高质量发</a:t>
            </a:r>
            <a:r>
              <a:rPr sz="1500" b="1" kern="0" spc="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8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展的助推器。</a:t>
            </a:r>
            <a:endParaRPr lang="en-US" altLang="en-US" sz="1500" dirty="0"/>
          </a:p>
          <a:p>
            <a:pPr algn="l" rtl="0" eaLnBrk="0">
              <a:lnSpc>
                <a:spcPct val="111000"/>
              </a:lnSpc>
            </a:pPr>
            <a:endParaRPr lang="en-US" altLang="en-US" sz="1000" dirty="0"/>
          </a:p>
          <a:p>
            <a:pPr algn="l" rtl="0" eaLnBrk="0">
              <a:lnSpc>
                <a:spcPct val="111000"/>
              </a:lnSpc>
            </a:pPr>
            <a:endParaRPr lang="en-US" altLang="en-US" sz="1000" dirty="0"/>
          </a:p>
          <a:p>
            <a:pPr algn="l" rtl="0" eaLnBrk="0">
              <a:lnSpc>
                <a:spcPct val="112000"/>
              </a:lnSpc>
            </a:pPr>
            <a:endParaRPr lang="en-US" altLang="en-US" sz="1000" dirty="0"/>
          </a:p>
          <a:p>
            <a:pPr algn="l" rtl="0" eaLnBrk="0">
              <a:lnSpc>
                <a:spcPct val="127000"/>
              </a:lnSpc>
            </a:pPr>
            <a:endParaRPr lang="en-US" altLang="en-US" sz="300" dirty="0"/>
          </a:p>
          <a:p>
            <a:pPr marL="2868930" indent="-2854325" algn="l" rtl="0" eaLnBrk="0">
              <a:lnSpc>
                <a:spcPct val="112000"/>
              </a:lnSpc>
              <a:spcBef>
                <a:spcPts val="5"/>
              </a:spcBef>
            </a:pPr>
            <a:r>
              <a:rPr sz="1500" kern="0" spc="21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该项目也是国内首个以新兴产业为主线</a:t>
            </a:r>
            <a:r>
              <a:rPr sz="1500" kern="0" spc="-8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21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kern="0" spc="-23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21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聚焦资本力量与财富增</a:t>
            </a:r>
            <a:r>
              <a:rPr sz="1500" kern="0" spc="20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长的一站式赋能</a:t>
            </a:r>
            <a:r>
              <a:rPr sz="1500" kern="0" spc="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20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企业家的实战课程。</a:t>
            </a:r>
            <a:endParaRPr lang="en-US" altLang="en-US" sz="1500" dirty="0"/>
          </a:p>
        </p:txBody>
      </p:sp>
      <p:pic>
        <p:nvPicPr>
          <p:cNvPr id="82" name="picture 8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8895588" y="2176271"/>
            <a:ext cx="2822447" cy="3447288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 rot="21600000">
            <a:off x="664209" y="911859"/>
            <a:ext cx="11054080" cy="658495"/>
            <a:chOff x="0" y="0"/>
            <a:chExt cx="11054080" cy="658495"/>
          </a:xfrm>
        </p:grpSpPr>
        <p:grpSp>
          <p:nvGrpSpPr>
            <p:cNvPr id="10" name="group 10"/>
            <p:cNvGrpSpPr/>
            <p:nvPr/>
          </p:nvGrpSpPr>
          <p:grpSpPr>
            <a:xfrm rot="21600000">
              <a:off x="0" y="0"/>
              <a:ext cx="11054080" cy="658495"/>
              <a:chOff x="0" y="0"/>
              <a:chExt cx="11054080" cy="658495"/>
            </a:xfrm>
          </p:grpSpPr>
          <p:sp>
            <p:nvSpPr>
              <p:cNvPr id="84" name="path"/>
              <p:cNvSpPr/>
              <p:nvPr/>
            </p:nvSpPr>
            <p:spPr>
              <a:xfrm>
                <a:off x="1057071" y="4445"/>
                <a:ext cx="9997008" cy="650570"/>
              </a:xfrm>
              <a:custGeom>
                <a:avLst/>
                <a:gdLst/>
                <a:ahLst/>
                <a:cxnLst/>
                <a:rect l="0" t="0" r="0" b="0"/>
                <a:pathLst>
                  <a:path w="15743" h="1024">
                    <a:moveTo>
                      <a:pt x="1943" y="0"/>
                    </a:moveTo>
                    <a:lnTo>
                      <a:pt x="15743" y="0"/>
                    </a:lnTo>
                    <a:lnTo>
                      <a:pt x="15743" y="1024"/>
                    </a:lnTo>
                    <a:lnTo>
                      <a:pt x="0" y="1024"/>
                    </a:lnTo>
                    <a:lnTo>
                      <a:pt x="1943" y="0"/>
                    </a:lnTo>
                  </a:path>
                </a:pathLst>
              </a:custGeom>
              <a:solidFill>
                <a:srgbClr val="C1A875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path"/>
              <p:cNvSpPr/>
              <p:nvPr/>
            </p:nvSpPr>
            <p:spPr>
              <a:xfrm>
                <a:off x="0" y="0"/>
                <a:ext cx="2166543" cy="658495"/>
              </a:xfrm>
              <a:custGeom>
                <a:avLst/>
                <a:gdLst/>
                <a:ahLst/>
                <a:cxnLst/>
                <a:rect l="0" t="0" r="0" b="0"/>
                <a:pathLst>
                  <a:path w="3411" h="1037">
                    <a:moveTo>
                      <a:pt x="3201" y="0"/>
                    </a:moveTo>
                    <a:lnTo>
                      <a:pt x="3411" y="0"/>
                    </a:lnTo>
                    <a:lnTo>
                      <a:pt x="1468" y="1024"/>
                    </a:lnTo>
                    <a:lnTo>
                      <a:pt x="1257" y="1024"/>
                    </a:lnTo>
                    <a:lnTo>
                      <a:pt x="3201" y="0"/>
                    </a:lnTo>
                  </a:path>
                  <a:path w="3411" h="1037">
                    <a:moveTo>
                      <a:pt x="2781" y="4"/>
                    </a:moveTo>
                    <a:lnTo>
                      <a:pt x="2992" y="4"/>
                    </a:lnTo>
                    <a:lnTo>
                      <a:pt x="1049" y="1028"/>
                    </a:lnTo>
                    <a:lnTo>
                      <a:pt x="838" y="1028"/>
                    </a:lnTo>
                    <a:lnTo>
                      <a:pt x="2781" y="4"/>
                    </a:lnTo>
                  </a:path>
                  <a:path w="3411" h="1037">
                    <a:moveTo>
                      <a:pt x="2362" y="8"/>
                    </a:moveTo>
                    <a:lnTo>
                      <a:pt x="2573" y="8"/>
                    </a:lnTo>
                    <a:lnTo>
                      <a:pt x="630" y="1032"/>
                    </a:lnTo>
                    <a:lnTo>
                      <a:pt x="419" y="1032"/>
                    </a:lnTo>
                    <a:lnTo>
                      <a:pt x="2362" y="8"/>
                    </a:lnTo>
                  </a:path>
                  <a:path w="3411" h="1037">
                    <a:moveTo>
                      <a:pt x="1943" y="12"/>
                    </a:moveTo>
                    <a:lnTo>
                      <a:pt x="2154" y="12"/>
                    </a:lnTo>
                    <a:lnTo>
                      <a:pt x="210" y="1037"/>
                    </a:lnTo>
                    <a:lnTo>
                      <a:pt x="0" y="1037"/>
                    </a:lnTo>
                    <a:lnTo>
                      <a:pt x="1943" y="12"/>
                    </a:lnTo>
                  </a:path>
                </a:pathLst>
              </a:custGeom>
              <a:solidFill>
                <a:srgbClr val="3D4756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8" name="textbox 88"/>
            <p:cNvSpPr/>
            <p:nvPr/>
          </p:nvSpPr>
          <p:spPr>
            <a:xfrm>
              <a:off x="-12700" y="-12700"/>
              <a:ext cx="11080115" cy="71437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47000"/>
                </a:lnSpc>
              </a:pPr>
              <a:endParaRPr lang="en-US" altLang="en-US" sz="1000" dirty="0"/>
            </a:p>
            <a:p>
              <a:pPr marL="4175125" algn="l" rtl="0" eaLnBrk="0">
                <a:lnSpc>
                  <a:spcPct val="94000"/>
                </a:lnSpc>
                <a:spcBef>
                  <a:spcPts val="5"/>
                </a:spcBef>
              </a:pPr>
              <a:r>
                <a:rPr sz="2300" b="1" kern="0" spc="210" dirty="0">
                  <a:solidFill>
                    <a:srgbClr val="3D4756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资本运营与产业投资家课程</a:t>
              </a:r>
              <a:endParaRPr lang="en-US" altLang="en-US" sz="2300" dirty="0"/>
            </a:p>
          </p:txBody>
        </p:sp>
      </p:grpSp>
      <p:grpSp>
        <p:nvGrpSpPr>
          <p:cNvPr id="12" name="group 12"/>
          <p:cNvGrpSpPr/>
          <p:nvPr/>
        </p:nvGrpSpPr>
        <p:grpSpPr>
          <a:xfrm rot="21600000">
            <a:off x="0" y="6434328"/>
            <a:ext cx="12192000" cy="423671"/>
            <a:chOff x="0" y="0"/>
            <a:chExt cx="12192000" cy="423671"/>
          </a:xfrm>
        </p:grpSpPr>
        <p:sp>
          <p:nvSpPr>
            <p:cNvPr id="90" name="path"/>
            <p:cNvSpPr/>
            <p:nvPr/>
          </p:nvSpPr>
          <p:spPr>
            <a:xfrm>
              <a:off x="8895588" y="0"/>
              <a:ext cx="3296411" cy="423671"/>
            </a:xfrm>
            <a:custGeom>
              <a:avLst/>
              <a:gdLst/>
              <a:ahLst/>
              <a:cxnLst/>
              <a:rect l="0" t="0" r="0" b="0"/>
              <a:pathLst>
                <a:path w="5191" h="667">
                  <a:moveTo>
                    <a:pt x="0" y="0"/>
                  </a:moveTo>
                  <a:lnTo>
                    <a:pt x="5191" y="0"/>
                  </a:lnTo>
                  <a:lnTo>
                    <a:pt x="5191" y="667"/>
                  </a:lnTo>
                  <a:lnTo>
                    <a:pt x="0" y="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756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92" name="path"/>
            <p:cNvSpPr/>
            <p:nvPr/>
          </p:nvSpPr>
          <p:spPr>
            <a:xfrm>
              <a:off x="0" y="0"/>
              <a:ext cx="8895588" cy="423671"/>
            </a:xfrm>
            <a:custGeom>
              <a:avLst/>
              <a:gdLst/>
              <a:ahLst/>
              <a:cxnLst/>
              <a:rect l="0" t="0" r="0" b="0"/>
              <a:pathLst>
                <a:path w="14008" h="667">
                  <a:moveTo>
                    <a:pt x="0" y="0"/>
                  </a:moveTo>
                  <a:lnTo>
                    <a:pt x="14008" y="0"/>
                  </a:lnTo>
                  <a:lnTo>
                    <a:pt x="14008" y="667"/>
                  </a:lnTo>
                  <a:lnTo>
                    <a:pt x="0" y="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A875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box 96"/>
          <p:cNvSpPr/>
          <p:nvPr/>
        </p:nvSpPr>
        <p:spPr>
          <a:xfrm>
            <a:off x="862423" y="744594"/>
            <a:ext cx="6518909" cy="48704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35560" algn="l" rtl="0" eaLnBrk="0">
              <a:lnSpc>
                <a:spcPct val="93000"/>
              </a:lnSpc>
            </a:pPr>
            <a:r>
              <a:rPr sz="3600" b="1" kern="0" spc="250" dirty="0">
                <a:solidFill>
                  <a:srgbClr val="C1A87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当代企业家需求痛点</a:t>
            </a:r>
            <a:endParaRPr lang="en-US" altLang="en-US" sz="3600" dirty="0"/>
          </a:p>
          <a:p>
            <a:pPr algn="l" rtl="0" eaLnBrk="0">
              <a:lnSpc>
                <a:spcPct val="115000"/>
              </a:lnSpc>
            </a:pPr>
            <a:endParaRPr lang="en-US" altLang="en-US" sz="1000" dirty="0"/>
          </a:p>
          <a:p>
            <a:pPr algn="l" rtl="0" eaLnBrk="0">
              <a:lnSpc>
                <a:spcPct val="115000"/>
              </a:lnSpc>
            </a:pPr>
            <a:endParaRPr lang="en-US" altLang="en-US" sz="1000" dirty="0"/>
          </a:p>
          <a:p>
            <a:pPr algn="l" rtl="0" eaLnBrk="0">
              <a:lnSpc>
                <a:spcPct val="116000"/>
              </a:lnSpc>
            </a:pPr>
            <a:endParaRPr lang="en-US" altLang="en-US" sz="1000" dirty="0"/>
          </a:p>
          <a:p>
            <a:pPr marL="15240" indent="12700" algn="l" rtl="0" eaLnBrk="0">
              <a:lnSpc>
                <a:spcPct val="112000"/>
              </a:lnSpc>
              <a:spcBef>
                <a:spcPts val="455"/>
              </a:spcBef>
            </a:pPr>
            <a:r>
              <a:rPr sz="1500" b="1" kern="0" spc="16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sz="1500" b="1" kern="0" spc="-5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6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b="1" kern="0" spc="-22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6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企业发展遇到瓶颈</a:t>
            </a:r>
            <a:r>
              <a:rPr sz="1500" b="1" kern="0" spc="-11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6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b="1" kern="0" spc="-22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6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期望寻找企业新的增长点</a:t>
            </a:r>
            <a:r>
              <a:rPr sz="1500" b="1" kern="0" spc="-11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6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b="1" kern="0" spc="-23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6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拓展企业第二增</a:t>
            </a:r>
            <a:r>
              <a:rPr sz="1500" b="1" kern="0" spc="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6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长曲线。</a:t>
            </a:r>
            <a:endParaRPr lang="en-US" altLang="en-US" sz="1500" dirty="0"/>
          </a:p>
          <a:p>
            <a:pPr algn="l" rtl="0" eaLnBrk="0">
              <a:lnSpc>
                <a:spcPct val="111000"/>
              </a:lnSpc>
            </a:pPr>
            <a:endParaRPr lang="en-US" altLang="en-US" sz="1000" dirty="0"/>
          </a:p>
          <a:p>
            <a:pPr algn="l" rtl="0" eaLnBrk="0">
              <a:lnSpc>
                <a:spcPct val="111000"/>
              </a:lnSpc>
            </a:pPr>
            <a:endParaRPr lang="en-US" altLang="en-US" sz="1000" dirty="0"/>
          </a:p>
          <a:p>
            <a:pPr algn="l" rtl="0" eaLnBrk="0">
              <a:lnSpc>
                <a:spcPct val="112000"/>
              </a:lnSpc>
            </a:pPr>
            <a:endParaRPr lang="en-US" altLang="en-US" sz="1000" dirty="0"/>
          </a:p>
          <a:p>
            <a:pPr marL="12700" indent="6985" algn="l" rtl="0" eaLnBrk="0">
              <a:lnSpc>
                <a:spcPct val="112000"/>
              </a:lnSpc>
              <a:spcBef>
                <a:spcPts val="460"/>
              </a:spcBef>
            </a:pPr>
            <a:r>
              <a:rPr sz="1500" b="1" kern="0" spc="15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sz="1500" b="1" kern="0" spc="-12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5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b="1" kern="0" spc="-23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5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提升企业在产业生态中的位置</a:t>
            </a:r>
            <a:r>
              <a:rPr sz="1500" b="1" kern="0" spc="-10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5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b="1" kern="0" spc="-23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5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打</a:t>
            </a:r>
            <a:r>
              <a:rPr sz="1500" b="1" kern="0" spc="14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通产业上下游</a:t>
            </a:r>
            <a:r>
              <a:rPr sz="1500" b="1" kern="0" spc="-11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4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b="1" kern="0" spc="-23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4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提高估值</a:t>
            </a:r>
            <a:r>
              <a:rPr sz="1500" b="1" kern="0" spc="-11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4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b="1" kern="0" spc="-22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4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升</a:t>
            </a:r>
            <a:r>
              <a:rPr sz="1500" b="1" kern="0" spc="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8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华产业价值。</a:t>
            </a:r>
            <a:endParaRPr lang="en-US" altLang="en-US" sz="1500" dirty="0"/>
          </a:p>
          <a:p>
            <a:pPr algn="l" rtl="0" eaLnBrk="0">
              <a:lnSpc>
                <a:spcPct val="111000"/>
              </a:lnSpc>
            </a:pPr>
            <a:endParaRPr lang="en-US" altLang="en-US" sz="1000" dirty="0"/>
          </a:p>
          <a:p>
            <a:pPr algn="l" rtl="0" eaLnBrk="0">
              <a:lnSpc>
                <a:spcPct val="111000"/>
              </a:lnSpc>
            </a:pPr>
            <a:endParaRPr lang="en-US" altLang="en-US" sz="1000" dirty="0"/>
          </a:p>
          <a:p>
            <a:pPr algn="l" rtl="0" eaLnBrk="0">
              <a:lnSpc>
                <a:spcPct val="112000"/>
              </a:lnSpc>
            </a:pPr>
            <a:endParaRPr lang="en-US" altLang="en-US" sz="1000" dirty="0"/>
          </a:p>
          <a:p>
            <a:pPr marL="12700" indent="12700" algn="l" rtl="0" eaLnBrk="0">
              <a:lnSpc>
                <a:spcPct val="112000"/>
              </a:lnSpc>
              <a:spcBef>
                <a:spcPts val="460"/>
              </a:spcBef>
            </a:pPr>
            <a:r>
              <a:rPr sz="1500" b="1" kern="0" spc="17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sz="1500" b="1" kern="0" spc="-12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7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b="1" kern="0" spc="-22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7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期望借助资本的力量</a:t>
            </a:r>
            <a:r>
              <a:rPr sz="1500" b="1" kern="0" spc="-11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7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b="1" kern="0" spc="-22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7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将自身实体企业与新经济产业</a:t>
            </a:r>
            <a:r>
              <a:rPr sz="1500" b="1" kern="0" spc="16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有机整合</a:t>
            </a:r>
            <a:r>
              <a:rPr sz="1500" b="1" kern="0" spc="-11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6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b="1" kern="0" spc="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20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提高企业资本价值。</a:t>
            </a:r>
            <a:endParaRPr lang="en-US" altLang="en-US" sz="1500" dirty="0"/>
          </a:p>
          <a:p>
            <a:pPr algn="l" rtl="0" eaLnBrk="0">
              <a:lnSpc>
                <a:spcPct val="111000"/>
              </a:lnSpc>
            </a:pPr>
            <a:endParaRPr lang="en-US" altLang="en-US" sz="1000" dirty="0"/>
          </a:p>
          <a:p>
            <a:pPr algn="l" rtl="0" eaLnBrk="0">
              <a:lnSpc>
                <a:spcPct val="111000"/>
              </a:lnSpc>
            </a:pPr>
            <a:endParaRPr lang="en-US" altLang="en-US" sz="1000" dirty="0"/>
          </a:p>
          <a:p>
            <a:pPr algn="l" rtl="0" eaLnBrk="0">
              <a:lnSpc>
                <a:spcPct val="112000"/>
              </a:lnSpc>
            </a:pPr>
            <a:endParaRPr lang="en-US" altLang="en-US" sz="1000" dirty="0"/>
          </a:p>
          <a:p>
            <a:pPr algn="l" rtl="0" eaLnBrk="0">
              <a:lnSpc>
                <a:spcPct val="128000"/>
              </a:lnSpc>
            </a:pPr>
            <a:endParaRPr lang="en-US" altLang="en-US" sz="300" dirty="0"/>
          </a:p>
          <a:p>
            <a:pPr marL="19685" indent="-6985" algn="l" rtl="0" eaLnBrk="0">
              <a:lnSpc>
                <a:spcPct val="112000"/>
              </a:lnSpc>
            </a:pPr>
            <a:r>
              <a:rPr sz="1500" b="1" kern="0" spc="16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sz="1500" b="1" kern="0" spc="-6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6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b="1" kern="0" spc="-9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6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自身企业稳定发展</a:t>
            </a:r>
            <a:r>
              <a:rPr sz="1500" b="1" kern="0" spc="-11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6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b="1" kern="0" spc="-22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6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想紧跟国运学习前沿科技</a:t>
            </a:r>
            <a:r>
              <a:rPr sz="1500" b="1" kern="0" spc="-11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6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b="1" kern="0" spc="-23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6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寻找优质投资标</a:t>
            </a:r>
            <a:r>
              <a:rPr sz="1500" b="1" kern="0" spc="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6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500" b="1" kern="0" spc="-8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6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b="1" kern="0" spc="-17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160" dirty="0">
                <a:solidFill>
                  <a:srgbClr val="3D475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了解其他产业的发展逻辑。</a:t>
            </a:r>
            <a:endParaRPr lang="en-US" altLang="en-US" sz="1500" dirty="0"/>
          </a:p>
        </p:txBody>
      </p:sp>
      <p:pic>
        <p:nvPicPr>
          <p:cNvPr id="98" name="picture 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597114" y="1019047"/>
            <a:ext cx="3779672" cy="4820627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 rot="21600000">
            <a:off x="0" y="6434328"/>
            <a:ext cx="12192000" cy="423671"/>
            <a:chOff x="0" y="0"/>
            <a:chExt cx="12192000" cy="423671"/>
          </a:xfrm>
        </p:grpSpPr>
        <p:sp>
          <p:nvSpPr>
            <p:cNvPr id="100" name="path"/>
            <p:cNvSpPr/>
            <p:nvPr/>
          </p:nvSpPr>
          <p:spPr>
            <a:xfrm>
              <a:off x="0" y="0"/>
              <a:ext cx="8895588" cy="423671"/>
            </a:xfrm>
            <a:custGeom>
              <a:avLst/>
              <a:gdLst/>
              <a:ahLst/>
              <a:cxnLst/>
              <a:rect l="0" t="0" r="0" b="0"/>
              <a:pathLst>
                <a:path w="14008" h="667">
                  <a:moveTo>
                    <a:pt x="0" y="0"/>
                  </a:moveTo>
                  <a:lnTo>
                    <a:pt x="14008" y="0"/>
                  </a:lnTo>
                  <a:lnTo>
                    <a:pt x="14008" y="667"/>
                  </a:lnTo>
                  <a:lnTo>
                    <a:pt x="0" y="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A875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2" name="path"/>
            <p:cNvSpPr/>
            <p:nvPr/>
          </p:nvSpPr>
          <p:spPr>
            <a:xfrm>
              <a:off x="8895588" y="0"/>
              <a:ext cx="3296411" cy="423671"/>
            </a:xfrm>
            <a:custGeom>
              <a:avLst/>
              <a:gdLst/>
              <a:ahLst/>
              <a:cxnLst/>
              <a:rect l="0" t="0" r="0" b="0"/>
              <a:pathLst>
                <a:path w="5191" h="667">
                  <a:moveTo>
                    <a:pt x="0" y="0"/>
                  </a:moveTo>
                  <a:lnTo>
                    <a:pt x="5191" y="0"/>
                  </a:lnTo>
                  <a:lnTo>
                    <a:pt x="5191" y="667"/>
                  </a:lnTo>
                  <a:lnTo>
                    <a:pt x="0" y="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756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commondata" val="eyJoZGlkIjoiY2VmNjk1MGFlMGU3OTkzYWUwNzU1NDNjNjQ4MWZhYjcifQ==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3873</Words>
  <Application>WPS 演示</Application>
  <PresentationFormat/>
  <Paragraphs>527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3" baseType="lpstr">
      <vt:lpstr>Arial</vt:lpstr>
      <vt:lpstr>宋体</vt:lpstr>
      <vt:lpstr>Wingdings</vt:lpstr>
      <vt:lpstr>微软雅黑</vt:lpstr>
      <vt:lpstr>Arial</vt:lpstr>
      <vt:lpstr>黑体</vt:lpstr>
      <vt:lpstr>Arial Unicode MS</vt:lpstr>
      <vt:lpstr>Calibri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%EC%9D%B4%EB%AC%B4%EB%A6%87</cp:lastModifiedBy>
  <cp:revision>4</cp:revision>
  <dcterms:created xsi:type="dcterms:W3CDTF">2023-09-26T10:00:00Z</dcterms:created>
  <dcterms:modified xsi:type="dcterms:W3CDTF">2023-09-26T10:02:17Z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wqlLaW5nc29mdCBQREYgdG8gV1BTIDkw</vt:lpwstr>
  </property>
  <property fmtid="{D5CDD505-2E9C-101B-9397-08002B2CF9AE}" pid="3" name="Created">
    <vt:filetime>2023-09-26T17:54:20Z</vt:filetime>
  </property>
  <property fmtid="{D5CDD505-2E9C-101B-9397-08002B2CF9AE}" pid="4" name="ICV">
    <vt:lpwstr>7BABD1748BDF48BE9B2213401B26D7FF_13</vt:lpwstr>
  </property>
  <property fmtid="{D5CDD505-2E9C-101B-9397-08002B2CF9AE}" pid="5" name="KSOProductBuildVer">
    <vt:lpwstr>2052-11.1.0.9021</vt:lpwstr>
  </property>
</Properties>
</file>